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35"/>
  </p:notesMasterIdLst>
  <p:handoutMasterIdLst>
    <p:handoutMasterId r:id="rId36"/>
  </p:handoutMasterIdLst>
  <p:sldIdLst>
    <p:sldId id="295" r:id="rId5"/>
    <p:sldId id="257" r:id="rId6"/>
    <p:sldId id="298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99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7" r:id="rId26"/>
    <p:sldId id="278" r:id="rId27"/>
    <p:sldId id="296" r:id="rId28"/>
    <p:sldId id="280" r:id="rId29"/>
    <p:sldId id="281" r:id="rId30"/>
    <p:sldId id="297" r:id="rId31"/>
    <p:sldId id="283" r:id="rId32"/>
    <p:sldId id="284" r:id="rId33"/>
    <p:sldId id="28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3" name="Author" initials="A" lastIdx="23" clrIdx="1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A0CB"/>
    <a:srgbClr val="543C99"/>
    <a:srgbClr val="0000FF"/>
    <a:srgbClr val="E2F1D9"/>
    <a:srgbClr val="E7E6E6"/>
    <a:srgbClr val="734DAF"/>
    <a:srgbClr val="1D5CAB"/>
    <a:srgbClr val="6C6D6F"/>
    <a:srgbClr val="26ACE3"/>
    <a:srgbClr val="2BAC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A7B48F-DA34-13C4-6667-66EC3691D6B3}" v="37" dt="2025-06-12T18:19:33.079"/>
    <p1510:client id="{54210D5E-8104-2641-AF15-9D2CE60F96AD}" v="2" dt="2025-06-11T19:39:55.5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94"/>
  </p:normalViewPr>
  <p:slideViewPr>
    <p:cSldViewPr snapToGrid="0">
      <p:cViewPr varScale="1">
        <p:scale>
          <a:sx n="86" d="100"/>
          <a:sy n="86" d="100"/>
        </p:scale>
        <p:origin x="115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468FA9-AEAB-4064-AB7C-267809261E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9936B6-398D-4A5D-A557-6F60638094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E37B2-0F98-488B-A728-E0B516BF4AE6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D1D509-D971-44E9-95A5-287BF22806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844A5E-C4DF-47D9-A37F-2B19C45559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D49C7-556C-4E21-BC21-CAC173748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11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4CEEA-1E8A-44EA-B88E-0AEF18BC9977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C3AB9-0EB7-4D0A-9490-3057A1CDE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06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C3AB9-0EB7-4D0A-9490-3057A1CDE3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04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C3AB9-0EB7-4D0A-9490-3057A1CDE31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87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C3AB9-0EB7-4D0A-9490-3057A1CDE31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7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4.wdp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microsoft.com/office/2007/relationships/hdphoto" Target="../media/hdphoto5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C1DAE-3191-1448-AA13-ADB5CC93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745" y="2055618"/>
            <a:ext cx="11047224" cy="895630"/>
          </a:xfrm>
        </p:spPr>
        <p:txBody>
          <a:bodyPr wrap="square">
            <a:sp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0F3F6E-0A73-E240-8248-884678716C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0178" y="4151887"/>
            <a:ext cx="6038801" cy="332399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028700" indent="0">
              <a:buFont typeface="Arial" panose="020B0604020202020204" pitchFamily="34" charset="0"/>
              <a:buNone/>
              <a:defRPr/>
            </a:lvl4pPr>
            <a:lvl5pPr marL="13716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5B7880A-6F78-974B-874B-5AFBC07BD9BA}"/>
              </a:ext>
            </a:extLst>
          </p:cNvPr>
          <p:cNvCxnSpPr>
            <a:cxnSpLocks/>
          </p:cNvCxnSpPr>
          <p:nvPr userDrawn="1"/>
        </p:nvCxnSpPr>
        <p:spPr>
          <a:xfrm>
            <a:off x="459152" y="1690901"/>
            <a:ext cx="0" cy="162506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048E45FC-232B-C446-9535-DF01E591C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285" y="3906753"/>
            <a:ext cx="4307957" cy="10151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51A075-A3D0-114A-9BA4-B30E5CFED1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"/>
            <a:ext cx="12191985" cy="11974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DEBA2D-15AC-0540-8775-F7DC73F6B0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2" y="6464595"/>
            <a:ext cx="12191975" cy="39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47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786382-8FB2-9842-8E49-91C2AEDE13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1749" y="1965963"/>
            <a:ext cx="11047228" cy="1617109"/>
          </a:xfrm>
        </p:spPr>
        <p:txBody>
          <a:bodyPr/>
          <a:lstStyle>
            <a:lvl1pPr>
              <a:spcBef>
                <a:spcPts val="1050"/>
              </a:spcBef>
              <a:defRPr sz="2400"/>
            </a:lvl1pPr>
            <a:lvl2pPr>
              <a:spcBef>
                <a:spcPts val="600"/>
              </a:spcBef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EBE1E8-479A-2F4B-97FF-AB0E37247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748" y="863600"/>
            <a:ext cx="11047227" cy="910114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5181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BE1E8-479A-2F4B-97FF-AB0E37247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748" y="860552"/>
            <a:ext cx="11047227" cy="910114"/>
          </a:xfrm>
        </p:spPr>
        <p:txBody>
          <a:bodyPr/>
          <a:lstStyle>
            <a:lvl1pPr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3181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C1DAE-3191-1448-AA13-ADB5CC93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745" y="2150259"/>
            <a:ext cx="11047221" cy="706347"/>
          </a:xfrm>
        </p:spPr>
        <p:txBody>
          <a:bodyPr wrap="square">
            <a:spAutoFit/>
          </a:bodyPr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0F3F6E-0A73-E240-8248-884678716C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2" y="3807122"/>
            <a:ext cx="10910764" cy="332399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028700" indent="0">
              <a:buFont typeface="Arial" panose="020B0604020202020204" pitchFamily="34" charset="0"/>
              <a:buNone/>
              <a:defRPr/>
            </a:lvl4pPr>
            <a:lvl5pPr marL="13716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5B7880A-6F78-974B-874B-5AFBC07BD9BA}"/>
              </a:ext>
            </a:extLst>
          </p:cNvPr>
          <p:cNvCxnSpPr>
            <a:cxnSpLocks/>
          </p:cNvCxnSpPr>
          <p:nvPr userDrawn="1"/>
        </p:nvCxnSpPr>
        <p:spPr>
          <a:xfrm>
            <a:off x="459152" y="1690901"/>
            <a:ext cx="0" cy="162506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FD986EFC-D5D7-8E44-BCFB-B36C567377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"/>
            <a:ext cx="12191985" cy="6250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706A004-75A8-3343-8BF6-FA8DB80B10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2" y="6464595"/>
            <a:ext cx="12191975" cy="3934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AE42CA-2582-9FDD-AD28-DF34CC1174D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531" y="5941077"/>
            <a:ext cx="1434447" cy="33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6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-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79835D1-16B4-8644-B4FB-F99DDF275B3A}"/>
              </a:ext>
            </a:extLst>
          </p:cNvPr>
          <p:cNvSpPr txBox="1">
            <a:spLocks/>
          </p:cNvSpPr>
          <p:nvPr userDrawn="1"/>
        </p:nvSpPr>
        <p:spPr>
          <a:xfrm>
            <a:off x="701746" y="2035067"/>
            <a:ext cx="5571464" cy="936731"/>
          </a:xfrm>
          <a:prstGeom prst="rect">
            <a:avLst/>
          </a:prstGeom>
        </p:spPr>
        <p:txBody>
          <a:bodyPr vert="horz" wrap="square" lIns="0" tIns="10287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>
                <a:solidFill>
                  <a:schemeClr val="accent3"/>
                </a:solidFill>
              </a:rPr>
              <a:t>Thank you.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6E4D4B-819B-6543-AEC4-BA342D1B5E1E}"/>
              </a:ext>
            </a:extLst>
          </p:cNvPr>
          <p:cNvSpPr txBox="1"/>
          <p:nvPr userDrawn="1"/>
        </p:nvSpPr>
        <p:spPr>
          <a:xfrm>
            <a:off x="838201" y="5178441"/>
            <a:ext cx="438912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 defTabSz="914400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 typeface="Calibri Bold"/>
              <a:buNone/>
              <a:tabLst/>
              <a:defRPr lang="en-US" sz="2400" b="1">
                <a:solidFill>
                  <a:schemeClr val="accent4"/>
                </a:solidFill>
              </a:defRPr>
            </a:lvl1pPr>
            <a:lvl2pPr indent="0" defTabSz="914400">
              <a:lnSpc>
                <a:spcPct val="9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tabLst/>
              <a:defRPr lang="en-US" sz="2600"/>
            </a:lvl2pPr>
            <a:lvl3pPr indent="0" defTabSz="9144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en-US" sz="2600"/>
            </a:lvl3pPr>
            <a:lvl4pPr indent="0" defTabSz="9144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tabLst/>
              <a:defRPr lang="en-US" sz="2600" i="1"/>
            </a:lvl4pPr>
            <a:lvl5pPr indent="0" defTabSz="9144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en-US" sz="26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sz="1800">
                <a:solidFill>
                  <a:schemeClr val="bg2">
                    <a:lumMod val="25000"/>
                  </a:schemeClr>
                </a:solidFill>
              </a:rPr>
              <a:t>Work with PCORnet.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2DE729-4832-BB48-9086-1C174F97E388}"/>
              </a:ext>
            </a:extLst>
          </p:cNvPr>
          <p:cNvSpPr txBox="1"/>
          <p:nvPr userDrawn="1"/>
        </p:nvSpPr>
        <p:spPr>
          <a:xfrm>
            <a:off x="838202" y="5630875"/>
            <a:ext cx="4389121" cy="4985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 defTabSz="914400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 typeface="Calibri Bold"/>
              <a:buNone/>
              <a:tabLst/>
              <a:defRPr lang="en-US" sz="2400" b="1">
                <a:solidFill>
                  <a:schemeClr val="accent4"/>
                </a:solidFill>
              </a:defRPr>
            </a:lvl1pPr>
            <a:lvl2pPr indent="0" defTabSz="914400">
              <a:lnSpc>
                <a:spcPct val="9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tabLst/>
              <a:defRPr lang="en-US" sz="2600"/>
            </a:lvl2pPr>
            <a:lvl3pPr indent="0" defTabSz="9144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en-US" sz="2600"/>
            </a:lvl3pPr>
            <a:lvl4pPr indent="0" defTabSz="9144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tabLst/>
              <a:defRPr lang="en-US" sz="2600" i="1"/>
            </a:lvl4pPr>
            <a:lvl5pPr indent="0" defTabSz="9144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en-US" sz="26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sz="1800" b="0">
                <a:solidFill>
                  <a:schemeClr val="bg2">
                    <a:lumMod val="25000"/>
                  </a:schemeClr>
                </a:solidFill>
              </a:rPr>
              <a:t>Visit us at </a:t>
            </a:r>
            <a:r>
              <a:rPr lang="en-US" sz="1800" b="0" err="1">
                <a:solidFill>
                  <a:schemeClr val="bg2">
                    <a:lumMod val="25000"/>
                  </a:schemeClr>
                </a:solidFill>
              </a:rPr>
              <a:t>www.pcornet.org</a:t>
            </a:r>
            <a:br>
              <a:rPr lang="en-US" sz="1800" b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1800" b="0">
                <a:solidFill>
                  <a:schemeClr val="bg2">
                    <a:lumMod val="25000"/>
                  </a:schemeClr>
                </a:solidFill>
              </a:rPr>
              <a:t>to get the relationship started.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797A35-0CEA-4746-B5AF-753DC4E1F9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2967" y="2503431"/>
            <a:ext cx="5816001" cy="332399"/>
          </a:xfrm>
        </p:spPr>
        <p:txBody>
          <a:bodyPr/>
          <a:lstStyle>
            <a:lvl1pPr marL="7144" indent="-7144">
              <a:buNone/>
              <a:tabLst/>
              <a:defRPr sz="2400">
                <a:solidFill>
                  <a:schemeClr val="accent3"/>
                </a:solidFill>
              </a:defRPr>
            </a:lvl1pPr>
            <a:lvl2pPr>
              <a:buNone/>
              <a:defRPr sz="1800">
                <a:solidFill>
                  <a:schemeClr val="accent3"/>
                </a:solidFill>
              </a:defRPr>
            </a:lvl2pPr>
            <a:lvl3pPr>
              <a:buNone/>
              <a:defRPr sz="1800">
                <a:solidFill>
                  <a:schemeClr val="accent3"/>
                </a:solidFill>
              </a:defRPr>
            </a:lvl3pPr>
            <a:lvl4pPr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4pPr>
            <a:lvl5pPr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[Personal contact info]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6B5A1A-A5FB-3248-A074-B3EE471614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746" y="4117734"/>
            <a:ext cx="3100854" cy="7306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DAFAC1-1804-7F44-812C-7353417EEE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"/>
            <a:ext cx="12191985" cy="11974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095401-F64F-5A44-8451-46269E26C0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2" y="6464595"/>
            <a:ext cx="12191975" cy="39340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7001DF-4333-8D45-BC12-53AAF82547A4}"/>
              </a:ext>
            </a:extLst>
          </p:cNvPr>
          <p:cNvCxnSpPr>
            <a:cxnSpLocks/>
          </p:cNvCxnSpPr>
          <p:nvPr userDrawn="1"/>
        </p:nvCxnSpPr>
        <p:spPr>
          <a:xfrm>
            <a:off x="459152" y="1690901"/>
            <a:ext cx="0" cy="162506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581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accent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1749" y="1966619"/>
            <a:ext cx="11047230" cy="249299"/>
          </a:xfrm>
        </p:spPr>
        <p:txBody>
          <a:bodyPr lIns="0" tIns="0" rIns="0" bIns="0"/>
          <a:lstStyle>
            <a:lvl1pPr>
              <a:defRPr sz="1800" b="0" i="0">
                <a:solidFill>
                  <a:srgbClr val="1F214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9931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accent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01749" y="1831340"/>
            <a:ext cx="530352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71029" y="1831340"/>
            <a:ext cx="530352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8065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91338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557783" y="1692399"/>
            <a:ext cx="0" cy="1526540"/>
          </a:xfrm>
          <a:custGeom>
            <a:avLst/>
            <a:gdLst/>
            <a:ahLst/>
            <a:cxnLst/>
            <a:rect l="l" t="t" r="r" b="b"/>
            <a:pathLst>
              <a:path h="1526539">
                <a:moveTo>
                  <a:pt x="0" y="0"/>
                </a:moveTo>
                <a:lnTo>
                  <a:pt x="0" y="1525929"/>
                </a:lnTo>
              </a:path>
            </a:pathLst>
          </a:custGeom>
          <a:ln w="27188">
            <a:solidFill>
              <a:srgbClr val="043C8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bg object 19"/>
          <p:cNvSpPr/>
          <p:nvPr/>
        </p:nvSpPr>
        <p:spPr>
          <a:xfrm>
            <a:off x="557784" y="1692402"/>
            <a:ext cx="0" cy="1574800"/>
          </a:xfrm>
          <a:custGeom>
            <a:avLst/>
            <a:gdLst/>
            <a:ahLst/>
            <a:cxnLst/>
            <a:rect l="l" t="t" r="r" b="b"/>
            <a:pathLst>
              <a:path h="1574800">
                <a:moveTo>
                  <a:pt x="0" y="0"/>
                </a:moveTo>
                <a:lnTo>
                  <a:pt x="0" y="1574723"/>
                </a:lnTo>
              </a:path>
            </a:pathLst>
          </a:custGeom>
          <a:ln w="28054">
            <a:solidFill>
              <a:srgbClr val="1D3B76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38200" y="2155543"/>
            <a:ext cx="4915747" cy="504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accent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708857" y="3554374"/>
            <a:ext cx="465582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1F214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D1FBA2-2063-4E09-AE2F-E246EF21A1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2" y="6464595"/>
            <a:ext cx="12191975" cy="39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4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9A0EBD-4C23-A949-AC03-1DC3E1EE6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749" y="860700"/>
            <a:ext cx="11047228" cy="910114"/>
          </a:xfrm>
          <a:prstGeom prst="rect">
            <a:avLst/>
          </a:prstGeom>
        </p:spPr>
        <p:txBody>
          <a:bodyPr vert="horz" lIns="0" tIns="13716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5C0DC-300E-4B46-A58A-0559BCE9A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749" y="1966619"/>
            <a:ext cx="11047230" cy="156171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>
              <a:spcBef>
                <a:spcPts val="1050"/>
              </a:spcBef>
            </a:pPr>
            <a:r>
              <a:rPr lang="en-US"/>
              <a:t>Edit Master text styles</a:t>
            </a:r>
          </a:p>
          <a:p>
            <a:pPr lvl="1">
              <a:spcBef>
                <a:spcPts val="600"/>
              </a:spcBef>
            </a:pPr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CEEB50-FB8A-504E-B313-353E6B1A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"/>
            <a:ext cx="12191985" cy="6250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B9B151-0BDC-F242-BFB3-0A440B47846E}"/>
              </a:ext>
            </a:extLst>
          </p:cNvPr>
          <p:cNvCxnSpPr/>
          <p:nvPr userDrawn="1"/>
        </p:nvCxnSpPr>
        <p:spPr>
          <a:xfrm>
            <a:off x="459152" y="840767"/>
            <a:ext cx="0" cy="92413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CF960361-AFA0-164C-937C-D192AA2408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" y="6464596"/>
            <a:ext cx="12191975" cy="3934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B63F49-0608-D4CC-CF63-31642CA7407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531" y="5941077"/>
            <a:ext cx="1434447" cy="338018"/>
          </a:xfrm>
          <a:prstGeom prst="rect">
            <a:avLst/>
          </a:prstGeom>
        </p:spPr>
      </p:pic>
      <p:sp>
        <p:nvSpPr>
          <p:cNvPr id="5" name="object 6">
            <a:extLst>
              <a:ext uri="{FF2B5EF4-FFF2-40B4-BE49-F238E27FC236}">
                <a16:creationId xmlns:a16="http://schemas.microsoft.com/office/drawing/2014/main" id="{3AE3E28D-7EB1-E8CF-193E-3F74C40E960A}"/>
              </a:ext>
            </a:extLst>
          </p:cNvPr>
          <p:cNvSpPr txBox="1"/>
          <p:nvPr userDrawn="1"/>
        </p:nvSpPr>
        <p:spPr>
          <a:xfrm>
            <a:off x="11770360" y="6559457"/>
            <a:ext cx="421640" cy="298543"/>
          </a:xfrm>
          <a:prstGeom prst="rect">
            <a:avLst/>
          </a:prstGeom>
        </p:spPr>
        <p:txBody>
          <a:bodyPr vert="horz" wrap="square" lIns="0" tIns="0" rIns="155448" bIns="128016" rtlCol="0">
            <a:spAutoFit/>
          </a:bodyPr>
          <a:lstStyle/>
          <a:p>
            <a:pPr marL="12700">
              <a:spcBef>
                <a:spcPts val="45"/>
              </a:spcBef>
            </a:pPr>
            <a:fld id="{ED6B9A79-EA30-2A43-8BB4-269B81FE9FBB}" type="slidenum">
              <a:rPr lang="en-US" sz="1100" spc="-25">
                <a:solidFill>
                  <a:schemeClr val="bg1"/>
                </a:solidFill>
                <a:latin typeface="Calibri"/>
                <a:cs typeface="Calibri"/>
              </a:rPr>
              <a:t>‹#›</a:t>
            </a:fld>
            <a:endParaRPr sz="110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150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hdr="0" ftr="0" dt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40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64319" indent="-264319" algn="l" defTabSz="685800" rtl="0" eaLnBrk="1" latinLnBrk="0" hangingPunct="1">
        <a:lnSpc>
          <a:spcPct val="90000"/>
        </a:lnSpc>
        <a:spcBef>
          <a:spcPts val="750"/>
        </a:spcBef>
        <a:buClr>
          <a:schemeClr val="accent3"/>
        </a:buClr>
        <a:buSzPct val="110000"/>
        <a:buFont typeface="Calibri Bold"/>
        <a:buChar char="○"/>
        <a:tabLst/>
        <a:defRPr lang="en-US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76250" indent="-190500" algn="l" defTabSz="685800" rtl="0" eaLnBrk="1" latinLnBrk="0" hangingPunct="1">
        <a:lnSpc>
          <a:spcPct val="90000"/>
        </a:lnSpc>
        <a:spcBef>
          <a:spcPts val="450"/>
        </a:spcBef>
        <a:buClr>
          <a:schemeClr val="accent3"/>
        </a:buClr>
        <a:buFont typeface="Arial" panose="020B0604020202020204" pitchFamily="34" charset="0"/>
        <a:buChar char="•"/>
        <a:tabLst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225"/>
        </a:spcBef>
        <a:buFont typeface="System Font Regular"/>
        <a:buChar char="–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None/>
        <a:tabLst/>
        <a:defRPr lang="en-US" sz="20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tabLst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cornet.org/front-door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hyperlink" Target="https://pcornet.org/wp-content/uploads/2024/03/PCORnet-Statement-on-Protecting-Patient-Privacy_FEB2024-_final1.pdf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cornet.org/resources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pcornetwork?lang=en" TargetMode="External"/><Relationship Id="rId3" Type="http://schemas.openxmlformats.org/officeDocument/2006/relationships/image" Target="../media/image41.png"/><Relationship Id="rId7" Type="http://schemas.openxmlformats.org/officeDocument/2006/relationships/image" Target="../media/image4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5.png"/><Relationship Id="rId5" Type="http://schemas.openxmlformats.org/officeDocument/2006/relationships/hyperlink" Target="https://x.com/PCORnetwork" TargetMode="External"/><Relationship Id="rId10" Type="http://schemas.openxmlformats.org/officeDocument/2006/relationships/hyperlink" Target="https://pcornet.org/newsletter/" TargetMode="External"/><Relationship Id="rId4" Type="http://schemas.openxmlformats.org/officeDocument/2006/relationships/hyperlink" Target="https://www.linkedin.com/company/pcornetwork" TargetMode="External"/><Relationship Id="rId9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01675" y="1748386"/>
            <a:ext cx="11047413" cy="1508618"/>
          </a:xfrm>
        </p:spPr>
        <p:txBody>
          <a:bodyPr vert="horz" wrap="square" lIns="0" tIns="12700" rIns="0" bIns="0" rtlCol="0" anchor="ctr" anchorCtr="0">
            <a:spAutoFit/>
          </a:bodyPr>
          <a:lstStyle/>
          <a:p>
            <a:r>
              <a:rPr lang="en-US" sz="6000"/>
              <a:t>PCORnet®:</a:t>
            </a:r>
          </a:p>
          <a:p>
            <a:r>
              <a:rPr lang="en-US" sz="6000"/>
              <a:t>An Introduction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01674" y="5579150"/>
            <a:ext cx="9835697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400" i="1" spc="-10">
                <a:solidFill>
                  <a:srgbClr val="1F214C"/>
                </a:solidFill>
                <a:latin typeface="Calibri"/>
                <a:cs typeface="Calibri"/>
              </a:rPr>
              <a:t>PCORnet® is intended to improve the nation’s capacity to efficiently conduct patient-centered health research, particularly comparative clinical effectiveness research (CER), by providing a large, highly representative network of health data, research expertise, and patient insights. PCORnet has been developed with funding from the Patient-Centered Outcomes Research Institute® (PCORI®). </a:t>
            </a:r>
            <a:endParaRPr lang="en-US" sz="1400">
              <a:latin typeface="Calibri"/>
              <a:cs typeface="Calibri"/>
            </a:endParaRPr>
          </a:p>
        </p:txBody>
      </p:sp>
      <p:sp>
        <p:nvSpPr>
          <p:cNvPr id="2" name="object 11">
            <a:extLst>
              <a:ext uri="{FF2B5EF4-FFF2-40B4-BE49-F238E27FC236}">
                <a16:creationId xmlns:a16="http://schemas.microsoft.com/office/drawing/2014/main" id="{57AAD0DB-8533-5035-08BE-3F9A10D26ED8}"/>
              </a:ext>
            </a:extLst>
          </p:cNvPr>
          <p:cNvSpPr txBox="1"/>
          <p:nvPr/>
        </p:nvSpPr>
        <p:spPr>
          <a:xfrm>
            <a:off x="10642294" y="5917704"/>
            <a:ext cx="110679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lang="en-US" sz="1000" spc="-1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Updated </a:t>
            </a:r>
            <a:br>
              <a:rPr lang="en-US" sz="1000" spc="-1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</a:br>
            <a:r>
              <a:rPr lang="en-US" sz="1000" spc="-1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May 2025</a:t>
            </a:r>
            <a:endParaRPr lang="en-US" sz="1000">
              <a:solidFill>
                <a:schemeClr val="bg2">
                  <a:lumMod val="2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748" y="873444"/>
            <a:ext cx="11047227" cy="620170"/>
          </a:xfrm>
        </p:spPr>
        <p:txBody>
          <a:bodyPr vert="horz" wrap="square" lIns="0" tIns="114300" rIns="0" bIns="0" rtlCol="0" anchor="ctr" anchorCtr="0">
            <a:spAutoFit/>
          </a:bodyPr>
          <a:lstStyle/>
          <a:p>
            <a:r>
              <a:rPr lang="en-US"/>
              <a:t>PCORnet Compared with Other Research Networks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1675" y="1539064"/>
            <a:ext cx="100526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000" spc="-55">
                <a:solidFill>
                  <a:srgbClr val="3B3838"/>
                </a:solidFill>
                <a:latin typeface="Calibri"/>
                <a:cs typeface="Calibri"/>
              </a:rPr>
              <a:t>The </a:t>
            </a:r>
            <a:r>
              <a:rPr sz="2000" spc="-55">
                <a:solidFill>
                  <a:srgbClr val="3B3838"/>
                </a:solidFill>
                <a:latin typeface="Calibri"/>
                <a:cs typeface="Calibri"/>
              </a:rPr>
              <a:t>PCORnet</a:t>
            </a:r>
            <a:r>
              <a:rPr sz="2000" spc="-9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2000" spc="-65">
                <a:solidFill>
                  <a:srgbClr val="3B3838"/>
                </a:solidFill>
                <a:latin typeface="Calibri"/>
                <a:cs typeface="Calibri"/>
              </a:rPr>
              <a:t>infrastructure</a:t>
            </a:r>
            <a:r>
              <a:rPr sz="2000" spc="-7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2000" spc="-50">
                <a:solidFill>
                  <a:srgbClr val="3B3838"/>
                </a:solidFill>
                <a:latin typeface="Calibri"/>
                <a:cs typeface="Calibri"/>
              </a:rPr>
              <a:t>brings</a:t>
            </a:r>
            <a:r>
              <a:rPr sz="2000" spc="-6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3B3838"/>
                </a:solidFill>
                <a:latin typeface="Calibri"/>
                <a:cs typeface="Calibri"/>
              </a:rPr>
              <a:t>a</a:t>
            </a:r>
            <a:r>
              <a:rPr sz="2000" spc="-1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2000" spc="-50">
                <a:solidFill>
                  <a:srgbClr val="3B3838"/>
                </a:solidFill>
                <a:latin typeface="Calibri"/>
                <a:cs typeface="Calibri"/>
              </a:rPr>
              <a:t>full</a:t>
            </a:r>
            <a:r>
              <a:rPr sz="2000" spc="-7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2000" spc="-60">
                <a:solidFill>
                  <a:srgbClr val="3B3838"/>
                </a:solidFill>
                <a:latin typeface="Calibri"/>
                <a:cs typeface="Calibri"/>
              </a:rPr>
              <a:t>spectrum</a:t>
            </a:r>
            <a:r>
              <a:rPr sz="2000" spc="-7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2000" spc="-20">
                <a:solidFill>
                  <a:srgbClr val="3B3838"/>
                </a:solidFill>
                <a:latin typeface="Calibri"/>
                <a:cs typeface="Calibri"/>
              </a:rPr>
              <a:t>of</a:t>
            </a:r>
            <a:r>
              <a:rPr sz="2000" spc="-5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2000" spc="-65">
                <a:solidFill>
                  <a:srgbClr val="3B3838"/>
                </a:solidFill>
                <a:latin typeface="Calibri"/>
                <a:cs typeface="Calibri"/>
              </a:rPr>
              <a:t>capabilities,</a:t>
            </a:r>
            <a:r>
              <a:rPr sz="2000" spc="-7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2000" spc="-50">
                <a:solidFill>
                  <a:srgbClr val="3B3838"/>
                </a:solidFill>
                <a:latin typeface="Calibri"/>
                <a:cs typeface="Calibri"/>
              </a:rPr>
              <a:t>plus</a:t>
            </a:r>
            <a:r>
              <a:rPr sz="2000" spc="-7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2000" spc="-60">
                <a:solidFill>
                  <a:srgbClr val="3B3838"/>
                </a:solidFill>
                <a:latin typeface="Calibri"/>
                <a:cs typeface="Calibri"/>
              </a:rPr>
              <a:t>connection</a:t>
            </a:r>
            <a:r>
              <a:rPr sz="2000" spc="-8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2000" spc="-20">
                <a:solidFill>
                  <a:srgbClr val="3B3838"/>
                </a:solidFill>
                <a:latin typeface="Calibri"/>
                <a:cs typeface="Calibri"/>
              </a:rPr>
              <a:t>to</a:t>
            </a:r>
            <a:r>
              <a:rPr sz="2000" spc="-2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2000" spc="-20">
                <a:solidFill>
                  <a:srgbClr val="3B3838"/>
                </a:solidFill>
                <a:latin typeface="Calibri"/>
                <a:cs typeface="Calibri"/>
              </a:rPr>
              <a:t>communities</a:t>
            </a:r>
            <a:r>
              <a:rPr lang="en-US" sz="2000" spc="-20">
                <a:solidFill>
                  <a:srgbClr val="3B3838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68" name="object 4">
            <a:extLst>
              <a:ext uri="{FF2B5EF4-FFF2-40B4-BE49-F238E27FC236}">
                <a16:creationId xmlns:a16="http://schemas.microsoft.com/office/drawing/2014/main" id="{2E808655-DCA8-955B-720A-76C27EB6C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319963"/>
              </p:ext>
            </p:extLst>
          </p:nvPr>
        </p:nvGraphicFramePr>
        <p:xfrm>
          <a:off x="701675" y="2081871"/>
          <a:ext cx="8439782" cy="3655059"/>
        </p:xfrm>
        <a:graphic>
          <a:graphicData uri="http://schemas.openxmlformats.org/drawingml/2006/table">
            <a:tbl>
              <a:tblPr firstRow="1" bandRow="1"/>
              <a:tblGrid>
                <a:gridCol w="1724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3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9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3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96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5920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3970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600" b="1" spc="-1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  <a:t>PCORnet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9144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rgbClr val="1F214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9250" marR="411480" indent="0" algn="ctr">
                        <a:lnSpc>
                          <a:spcPct val="100000"/>
                        </a:lnSpc>
                        <a:spcBef>
                          <a:spcPts val="620"/>
                        </a:spcBef>
                        <a:tabLst/>
                      </a:pPr>
                      <a:r>
                        <a:rPr sz="1500" b="1" spc="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  <a:t>Feasibility queries</a:t>
                      </a:r>
                      <a:br>
                        <a:rPr lang="en-US" sz="1500" b="1" spc="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</a:br>
                      <a:br>
                        <a:rPr lang="en-US" sz="1500" b="1" spc="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</a:br>
                      <a:endParaRPr sz="1500" spc="0">
                        <a:latin typeface="Calibri"/>
                        <a:cs typeface="Calibri"/>
                      </a:endParaRPr>
                    </a:p>
                  </a:txBody>
                  <a:tcPr marL="0" marR="0" marT="78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rgbClr val="1F214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alpha val="6039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5888" marR="158750" indent="0" algn="ctr">
                        <a:lnSpc>
                          <a:spcPct val="100000"/>
                        </a:lnSpc>
                        <a:spcBef>
                          <a:spcPts val="620"/>
                        </a:spcBef>
                        <a:tabLst/>
                      </a:pPr>
                      <a:r>
                        <a:rPr lang="en-US" sz="1500" b="1" spc="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  <a:t>Identification </a:t>
                      </a:r>
                      <a:br>
                        <a:rPr lang="en-US" sz="1500" b="1" spc="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</a:br>
                      <a:r>
                        <a:rPr lang="en-US" sz="1500" b="1" spc="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500" b="1" spc="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  <a:t>patient populations</a:t>
                      </a:r>
                      <a:r>
                        <a:rPr lang="en-US" sz="1500" b="1" spc="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  <a:t>for trial recruitment</a:t>
                      </a:r>
                      <a:br>
                        <a:rPr lang="en-US" sz="1500" b="1" spc="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</a:br>
                      <a:br>
                        <a:rPr lang="en-US" sz="1500" b="1" spc="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</a:br>
                      <a:endParaRPr sz="1500" spc="0">
                        <a:latin typeface="Calibri"/>
                        <a:cs typeface="Calibri"/>
                      </a:endParaRPr>
                    </a:p>
                  </a:txBody>
                  <a:tcPr marL="0" marR="0" marT="78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rgbClr val="1F214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31775" marR="267335" indent="0" algn="ctr">
                        <a:lnSpc>
                          <a:spcPct val="100000"/>
                        </a:lnSpc>
                        <a:spcBef>
                          <a:spcPts val="620"/>
                        </a:spcBef>
                        <a:tabLst/>
                      </a:pPr>
                      <a:r>
                        <a:rPr sz="1500" b="1" spc="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  <a:t>Coordinated data curation</a:t>
                      </a:r>
                      <a:br>
                        <a:rPr lang="en-US" sz="1500" b="1" spc="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</a:br>
                      <a:br>
                        <a:rPr lang="en-US" sz="1500" b="1" spc="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</a:br>
                      <a:endParaRPr sz="1500" spc="0">
                        <a:latin typeface="Calibri"/>
                        <a:cs typeface="Calibri"/>
                      </a:endParaRPr>
                    </a:p>
                  </a:txBody>
                  <a:tcPr marL="0" marR="0" marT="78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rgbClr val="1F214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alpha val="6039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31775" marR="570865" indent="0" algn="ctr">
                        <a:lnSpc>
                          <a:spcPct val="100000"/>
                        </a:lnSpc>
                        <a:spcBef>
                          <a:spcPts val="620"/>
                        </a:spcBef>
                        <a:tabLst/>
                      </a:pPr>
                      <a:r>
                        <a:rPr sz="1500" b="1" spc="-1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  <a:t>Connection</a:t>
                      </a:r>
                      <a:br>
                        <a:rPr lang="en-US" sz="1500" b="1" spc="-1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</a:br>
                      <a:r>
                        <a:rPr sz="1500" b="1" spc="-25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lang="en-US" sz="1500" b="1" spc="-25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2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  <a:t>patients </a:t>
                      </a:r>
                      <a:br>
                        <a:rPr lang="en-US" sz="1500" b="1" spc="-2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</a:br>
                      <a:r>
                        <a:rPr sz="1500" b="1" spc="-25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500" b="1" spc="-65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1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  <a:t>providers</a:t>
                      </a:r>
                      <a:br>
                        <a:rPr lang="en-US" sz="1500" b="1" spc="-1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</a:br>
                      <a:br>
                        <a:rPr lang="en-US" sz="1500" b="1" spc="-1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</a:b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78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rgbClr val="1F214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51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333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b="1" spc="-1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  <a:t>ENACT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080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1F214C"/>
                      </a:solidFill>
                      <a:prstDash val="solid"/>
                    </a:lnT>
                    <a:lnB w="12700">
                      <a:solidFill>
                        <a:srgbClr val="1F214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1F214C"/>
                      </a:solidFill>
                      <a:prstDash val="solid"/>
                    </a:lnT>
                    <a:lnB w="12700">
                      <a:solidFill>
                        <a:srgbClr val="1F214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alpha val="6039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1F214C"/>
                      </a:solidFill>
                      <a:prstDash val="solid"/>
                    </a:lnT>
                    <a:lnB w="12700">
                      <a:solidFill>
                        <a:srgbClr val="1F214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1F214C"/>
                      </a:solidFill>
                      <a:prstDash val="solid"/>
                    </a:lnT>
                    <a:lnB w="12700">
                      <a:solidFill>
                        <a:srgbClr val="1F214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alpha val="6039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1F214C"/>
                      </a:solidFill>
                      <a:prstDash val="solid"/>
                    </a:lnT>
                    <a:lnB w="12700">
                      <a:solidFill>
                        <a:srgbClr val="1F214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51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333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b="1" spc="-1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  <a:t>TriNetX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7785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1F214C"/>
                      </a:solidFill>
                      <a:prstDash val="solid"/>
                    </a:lnT>
                    <a:lnB w="12700">
                      <a:solidFill>
                        <a:srgbClr val="1F214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1F214C"/>
                      </a:solidFill>
                      <a:prstDash val="solid"/>
                    </a:lnT>
                    <a:lnB w="12700">
                      <a:solidFill>
                        <a:srgbClr val="1F214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alpha val="6039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1F214C"/>
                      </a:solidFill>
                      <a:prstDash val="solid"/>
                    </a:lnT>
                    <a:lnB w="12700">
                      <a:solidFill>
                        <a:srgbClr val="1F214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1F214C"/>
                      </a:solidFill>
                      <a:prstDash val="solid"/>
                    </a:lnT>
                    <a:lnB w="12700">
                      <a:solidFill>
                        <a:srgbClr val="1F214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alpha val="6039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1F214C"/>
                      </a:solidFill>
                      <a:prstDash val="solid"/>
                    </a:lnT>
                    <a:lnB w="12700">
                      <a:solidFill>
                        <a:srgbClr val="1F214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51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333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600" b="1" spc="-1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  <a:t>OPTUM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1594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1F214C"/>
                      </a:solidFill>
                      <a:prstDash val="solid"/>
                    </a:lnT>
                    <a:lnB w="12700">
                      <a:solidFill>
                        <a:srgbClr val="1F214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1F214C"/>
                      </a:solidFill>
                      <a:prstDash val="solid"/>
                    </a:lnT>
                    <a:lnB w="12700">
                      <a:solidFill>
                        <a:srgbClr val="1F214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alpha val="6039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1F214C"/>
                      </a:solidFill>
                      <a:prstDash val="solid"/>
                    </a:lnT>
                    <a:lnB w="12700">
                      <a:solidFill>
                        <a:srgbClr val="1F214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1F214C"/>
                      </a:solidFill>
                      <a:prstDash val="solid"/>
                    </a:lnT>
                    <a:lnB w="12700">
                      <a:solidFill>
                        <a:srgbClr val="1F214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alpha val="6039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1F214C"/>
                      </a:solidFill>
                      <a:prstDash val="solid"/>
                    </a:lnT>
                    <a:lnB w="12700">
                      <a:solidFill>
                        <a:srgbClr val="1F214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51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333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00" b="1" spc="-1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  <a:t>OHDSI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604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1F214C"/>
                      </a:solidFill>
                      <a:prstDash val="solid"/>
                    </a:lnT>
                    <a:lnB w="12700">
                      <a:solidFill>
                        <a:srgbClr val="1F214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1F214C"/>
                      </a:solidFill>
                      <a:prstDash val="solid"/>
                    </a:lnT>
                    <a:lnB w="12700">
                      <a:solidFill>
                        <a:srgbClr val="1F214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alpha val="6039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1F214C"/>
                      </a:solidFill>
                      <a:prstDash val="solid"/>
                    </a:lnT>
                    <a:lnB w="12700">
                      <a:solidFill>
                        <a:srgbClr val="1F214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1F214C"/>
                      </a:solidFill>
                      <a:prstDash val="solid"/>
                    </a:lnT>
                    <a:lnB w="12700">
                      <a:solidFill>
                        <a:srgbClr val="1F214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alpha val="6039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1F214C"/>
                      </a:solidFill>
                      <a:prstDash val="solid"/>
                    </a:lnT>
                    <a:lnB w="12700">
                      <a:solidFill>
                        <a:srgbClr val="1F214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65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333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600" b="1" spc="-1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  <a:t>Sentinel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446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1F214C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1F214C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alpha val="6039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1F214C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1F214C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alpha val="6039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1F214C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9" name="object 32">
            <a:extLst>
              <a:ext uri="{FF2B5EF4-FFF2-40B4-BE49-F238E27FC236}">
                <a16:creationId xmlns:a16="http://schemas.microsoft.com/office/drawing/2014/main" id="{102B4603-0833-FC30-A932-C0FB15E32952}"/>
              </a:ext>
            </a:extLst>
          </p:cNvPr>
          <p:cNvSpPr txBox="1"/>
          <p:nvPr/>
        </p:nvSpPr>
        <p:spPr>
          <a:xfrm>
            <a:off x="945918" y="6018528"/>
            <a:ext cx="105577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400" kern="0">
                <a:solidFill>
                  <a:srgbClr val="1F214C"/>
                </a:solidFill>
                <a:cs typeface="Calibri"/>
              </a:rPr>
              <a:t>=</a:t>
            </a:r>
            <a:r>
              <a:rPr sz="1400" kern="0" spc="15">
                <a:solidFill>
                  <a:srgbClr val="1F214C"/>
                </a:solidFill>
                <a:cs typeface="Calibri"/>
              </a:rPr>
              <a:t> </a:t>
            </a:r>
            <a:r>
              <a:rPr sz="1400" kern="0" spc="-10">
                <a:solidFill>
                  <a:srgbClr val="1F214C"/>
                </a:solidFill>
                <a:cs typeface="Calibri"/>
              </a:rPr>
              <a:t>capabilities</a:t>
            </a:r>
            <a:endParaRPr sz="1400" kern="0">
              <a:solidFill>
                <a:sysClr val="windowText" lastClr="000000"/>
              </a:solidFill>
              <a:cs typeface="Calibri"/>
            </a:endParaRPr>
          </a:p>
        </p:txBody>
      </p:sp>
      <p:sp>
        <p:nvSpPr>
          <p:cNvPr id="70" name="object 33">
            <a:extLst>
              <a:ext uri="{FF2B5EF4-FFF2-40B4-BE49-F238E27FC236}">
                <a16:creationId xmlns:a16="http://schemas.microsoft.com/office/drawing/2014/main" id="{42EABE7E-FCEA-A857-858A-31E348FEE4DD}"/>
              </a:ext>
            </a:extLst>
          </p:cNvPr>
          <p:cNvSpPr txBox="1"/>
          <p:nvPr/>
        </p:nvSpPr>
        <p:spPr>
          <a:xfrm>
            <a:off x="2384557" y="6018528"/>
            <a:ext cx="165148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400" kern="0">
                <a:solidFill>
                  <a:srgbClr val="1F214C"/>
                </a:solidFill>
                <a:cs typeface="Calibri"/>
              </a:rPr>
              <a:t>=</a:t>
            </a:r>
            <a:r>
              <a:rPr sz="1400" kern="0" spc="-10">
                <a:solidFill>
                  <a:srgbClr val="1F214C"/>
                </a:solidFill>
                <a:cs typeface="Calibri"/>
              </a:rPr>
              <a:t> </a:t>
            </a:r>
            <a:r>
              <a:rPr sz="1400" kern="0">
                <a:solidFill>
                  <a:srgbClr val="1F214C"/>
                </a:solidFill>
                <a:cs typeface="Calibri"/>
              </a:rPr>
              <a:t>limited</a:t>
            </a:r>
            <a:r>
              <a:rPr sz="1400" kern="0" spc="-25">
                <a:solidFill>
                  <a:srgbClr val="1F214C"/>
                </a:solidFill>
                <a:cs typeface="Calibri"/>
              </a:rPr>
              <a:t> </a:t>
            </a:r>
            <a:r>
              <a:rPr sz="1400" kern="0" spc="-10">
                <a:solidFill>
                  <a:srgbClr val="1F214C"/>
                </a:solidFill>
                <a:cs typeface="Calibri"/>
              </a:rPr>
              <a:t>capabilities</a:t>
            </a:r>
            <a:endParaRPr sz="1400" kern="0">
              <a:solidFill>
                <a:sysClr val="windowText" lastClr="000000"/>
              </a:solidFill>
              <a:cs typeface="Calibri"/>
            </a:endParaRPr>
          </a:p>
        </p:txBody>
      </p:sp>
      <p:sp>
        <p:nvSpPr>
          <p:cNvPr id="71" name="object 34">
            <a:extLst>
              <a:ext uri="{FF2B5EF4-FFF2-40B4-BE49-F238E27FC236}">
                <a16:creationId xmlns:a16="http://schemas.microsoft.com/office/drawing/2014/main" id="{DAD1C8F3-F81A-A5D6-E18F-05E0340522A0}"/>
              </a:ext>
            </a:extLst>
          </p:cNvPr>
          <p:cNvSpPr txBox="1"/>
          <p:nvPr/>
        </p:nvSpPr>
        <p:spPr>
          <a:xfrm>
            <a:off x="4322946" y="6018528"/>
            <a:ext cx="13654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400" kern="0">
                <a:solidFill>
                  <a:srgbClr val="1F214C"/>
                </a:solidFill>
                <a:cs typeface="Calibri"/>
              </a:rPr>
              <a:t>=</a:t>
            </a:r>
            <a:r>
              <a:rPr sz="1400" kern="0" spc="5">
                <a:solidFill>
                  <a:srgbClr val="1F214C"/>
                </a:solidFill>
                <a:cs typeface="Calibri"/>
              </a:rPr>
              <a:t> </a:t>
            </a:r>
            <a:r>
              <a:rPr sz="1400" kern="0">
                <a:solidFill>
                  <a:srgbClr val="1F214C"/>
                </a:solidFill>
                <a:cs typeface="Calibri"/>
              </a:rPr>
              <a:t>lacks</a:t>
            </a:r>
            <a:r>
              <a:rPr sz="1400" kern="0" spc="35">
                <a:solidFill>
                  <a:srgbClr val="1F214C"/>
                </a:solidFill>
                <a:cs typeface="Calibri"/>
              </a:rPr>
              <a:t> </a:t>
            </a:r>
            <a:r>
              <a:rPr sz="1400" kern="0" spc="-10">
                <a:solidFill>
                  <a:srgbClr val="1F214C"/>
                </a:solidFill>
                <a:cs typeface="Calibri"/>
              </a:rPr>
              <a:t>capability</a:t>
            </a:r>
            <a:endParaRPr sz="1400" kern="0">
              <a:solidFill>
                <a:sysClr val="windowText" lastClr="000000"/>
              </a:solidFill>
              <a:cs typeface="Calibri"/>
            </a:endParaRPr>
          </a:p>
        </p:txBody>
      </p:sp>
      <p:pic>
        <p:nvPicPr>
          <p:cNvPr id="72" name="object 35">
            <a:extLst>
              <a:ext uri="{FF2B5EF4-FFF2-40B4-BE49-F238E27FC236}">
                <a16:creationId xmlns:a16="http://schemas.microsoft.com/office/drawing/2014/main" id="{A7AF75F1-2DB8-9C21-B6BF-0F98A153EF0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32950" y="3443682"/>
            <a:ext cx="408507" cy="1881610"/>
          </a:xfrm>
          <a:prstGeom prst="rect">
            <a:avLst/>
          </a:prstGeom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4E266D2E-07D4-EAFA-3B26-A25A6F95CE5D}"/>
              </a:ext>
            </a:extLst>
          </p:cNvPr>
          <p:cNvSpPr/>
          <p:nvPr/>
        </p:nvSpPr>
        <p:spPr>
          <a:xfrm>
            <a:off x="701675" y="6017805"/>
            <a:ext cx="209724" cy="209724"/>
          </a:xfrm>
          <a:prstGeom prst="ellipse">
            <a:avLst/>
          </a:prstGeom>
          <a:solidFill>
            <a:srgbClr val="1F497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Triangle 73">
            <a:extLst>
              <a:ext uri="{FF2B5EF4-FFF2-40B4-BE49-F238E27FC236}">
                <a16:creationId xmlns:a16="http://schemas.microsoft.com/office/drawing/2014/main" id="{BCA414D4-11CE-A1DE-A7A6-A1B69EC7ED12}"/>
              </a:ext>
            </a:extLst>
          </p:cNvPr>
          <p:cNvSpPr/>
          <p:nvPr/>
        </p:nvSpPr>
        <p:spPr>
          <a:xfrm>
            <a:off x="2120937" y="6025037"/>
            <a:ext cx="226503" cy="195261"/>
          </a:xfrm>
          <a:prstGeom prst="triangle">
            <a:avLst/>
          </a:prstGeom>
          <a:solidFill>
            <a:srgbClr val="9BBB59">
              <a:lumMod val="75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E721D56-2DC4-B715-5FBD-DDA36D856396}"/>
              </a:ext>
            </a:extLst>
          </p:cNvPr>
          <p:cNvSpPr/>
          <p:nvPr/>
        </p:nvSpPr>
        <p:spPr>
          <a:xfrm>
            <a:off x="4076746" y="6030388"/>
            <a:ext cx="184558" cy="184558"/>
          </a:xfrm>
          <a:prstGeom prst="rect">
            <a:avLst/>
          </a:prstGeom>
          <a:solidFill>
            <a:srgbClr val="F79646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D71F0D88-D690-416C-F905-982E5EFB3F5C}"/>
              </a:ext>
            </a:extLst>
          </p:cNvPr>
          <p:cNvSpPr/>
          <p:nvPr/>
        </p:nvSpPr>
        <p:spPr>
          <a:xfrm>
            <a:off x="3086961" y="3194184"/>
            <a:ext cx="209724" cy="209724"/>
          </a:xfrm>
          <a:prstGeom prst="ellipse">
            <a:avLst/>
          </a:prstGeom>
          <a:solidFill>
            <a:srgbClr val="1F497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E7E3DB24-53F0-EDE9-55D3-1731797F871C}"/>
              </a:ext>
            </a:extLst>
          </p:cNvPr>
          <p:cNvSpPr/>
          <p:nvPr/>
        </p:nvSpPr>
        <p:spPr>
          <a:xfrm>
            <a:off x="3086961" y="3647540"/>
            <a:ext cx="209724" cy="209724"/>
          </a:xfrm>
          <a:prstGeom prst="ellipse">
            <a:avLst/>
          </a:prstGeom>
          <a:solidFill>
            <a:srgbClr val="1F497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837F79DA-6CC8-E690-1031-C57A1332674E}"/>
              </a:ext>
            </a:extLst>
          </p:cNvPr>
          <p:cNvSpPr/>
          <p:nvPr/>
        </p:nvSpPr>
        <p:spPr>
          <a:xfrm>
            <a:off x="3086961" y="4073221"/>
            <a:ext cx="209724" cy="209724"/>
          </a:xfrm>
          <a:prstGeom prst="ellipse">
            <a:avLst/>
          </a:prstGeom>
          <a:solidFill>
            <a:srgbClr val="1F497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591A238D-61ED-02B5-1A2A-90E1B13B8EBC}"/>
              </a:ext>
            </a:extLst>
          </p:cNvPr>
          <p:cNvSpPr/>
          <p:nvPr/>
        </p:nvSpPr>
        <p:spPr>
          <a:xfrm>
            <a:off x="3086961" y="4954306"/>
            <a:ext cx="209724" cy="209724"/>
          </a:xfrm>
          <a:prstGeom prst="ellipse">
            <a:avLst/>
          </a:prstGeom>
          <a:solidFill>
            <a:srgbClr val="1F497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EB14711-D608-4A34-CF32-09BF1579C301}"/>
              </a:ext>
            </a:extLst>
          </p:cNvPr>
          <p:cNvSpPr/>
          <p:nvPr/>
        </p:nvSpPr>
        <p:spPr>
          <a:xfrm>
            <a:off x="3086961" y="5396294"/>
            <a:ext cx="209724" cy="209724"/>
          </a:xfrm>
          <a:prstGeom prst="ellipse">
            <a:avLst/>
          </a:prstGeom>
          <a:solidFill>
            <a:srgbClr val="1F497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929570E-5C17-78AB-1698-A848638D2F6B}"/>
              </a:ext>
            </a:extLst>
          </p:cNvPr>
          <p:cNvSpPr/>
          <p:nvPr/>
        </p:nvSpPr>
        <p:spPr>
          <a:xfrm>
            <a:off x="3099544" y="4526467"/>
            <a:ext cx="184558" cy="184558"/>
          </a:xfrm>
          <a:prstGeom prst="rect">
            <a:avLst/>
          </a:prstGeom>
          <a:solidFill>
            <a:srgbClr val="F79646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2F00C81-A057-E372-748C-7A187D752AF8}"/>
              </a:ext>
            </a:extLst>
          </p:cNvPr>
          <p:cNvSpPr/>
          <p:nvPr/>
        </p:nvSpPr>
        <p:spPr>
          <a:xfrm>
            <a:off x="4689012" y="3194184"/>
            <a:ext cx="209724" cy="209724"/>
          </a:xfrm>
          <a:prstGeom prst="ellipse">
            <a:avLst/>
          </a:prstGeom>
          <a:solidFill>
            <a:srgbClr val="1F497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72C505E2-3544-7FF0-4BE8-39DED6C266EB}"/>
              </a:ext>
            </a:extLst>
          </p:cNvPr>
          <p:cNvSpPr/>
          <p:nvPr/>
        </p:nvSpPr>
        <p:spPr>
          <a:xfrm>
            <a:off x="4689012" y="4073221"/>
            <a:ext cx="209724" cy="209724"/>
          </a:xfrm>
          <a:prstGeom prst="ellipse">
            <a:avLst/>
          </a:prstGeom>
          <a:solidFill>
            <a:srgbClr val="1F497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F92CD7D-187A-B8A2-E58B-CC2CD7E36F8A}"/>
              </a:ext>
            </a:extLst>
          </p:cNvPr>
          <p:cNvSpPr/>
          <p:nvPr/>
        </p:nvSpPr>
        <p:spPr>
          <a:xfrm>
            <a:off x="4689012" y="4513884"/>
            <a:ext cx="209724" cy="209724"/>
          </a:xfrm>
          <a:prstGeom prst="ellipse">
            <a:avLst/>
          </a:prstGeom>
          <a:solidFill>
            <a:srgbClr val="1F497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A505CD1-F05A-92B7-CFDE-2EFA9250E916}"/>
              </a:ext>
            </a:extLst>
          </p:cNvPr>
          <p:cNvSpPr/>
          <p:nvPr/>
        </p:nvSpPr>
        <p:spPr>
          <a:xfrm>
            <a:off x="4689012" y="5396294"/>
            <a:ext cx="209724" cy="209724"/>
          </a:xfrm>
          <a:prstGeom prst="ellipse">
            <a:avLst/>
          </a:prstGeom>
          <a:solidFill>
            <a:srgbClr val="1F497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F9F6EA1-D854-AB7B-82FC-9F519713E902}"/>
              </a:ext>
            </a:extLst>
          </p:cNvPr>
          <p:cNvSpPr/>
          <p:nvPr/>
        </p:nvSpPr>
        <p:spPr>
          <a:xfrm>
            <a:off x="4701595" y="4966889"/>
            <a:ext cx="184558" cy="184558"/>
          </a:xfrm>
          <a:prstGeom prst="rect">
            <a:avLst/>
          </a:prstGeom>
          <a:solidFill>
            <a:srgbClr val="F79646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0D42B35-430A-78CA-E132-A610B5FEED94}"/>
              </a:ext>
            </a:extLst>
          </p:cNvPr>
          <p:cNvSpPr/>
          <p:nvPr/>
        </p:nvSpPr>
        <p:spPr>
          <a:xfrm>
            <a:off x="4701595" y="3660123"/>
            <a:ext cx="184558" cy="184558"/>
          </a:xfrm>
          <a:prstGeom prst="rect">
            <a:avLst/>
          </a:prstGeom>
          <a:solidFill>
            <a:srgbClr val="F79646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6A940A2D-C8FD-5F79-4D4B-AB531D426835}"/>
              </a:ext>
            </a:extLst>
          </p:cNvPr>
          <p:cNvSpPr/>
          <p:nvPr/>
        </p:nvSpPr>
        <p:spPr>
          <a:xfrm>
            <a:off x="6273787" y="3194184"/>
            <a:ext cx="209724" cy="209724"/>
          </a:xfrm>
          <a:prstGeom prst="ellipse">
            <a:avLst/>
          </a:prstGeom>
          <a:solidFill>
            <a:srgbClr val="1F497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D6B2BB4-4E9C-5858-71D6-10E183263B9D}"/>
              </a:ext>
            </a:extLst>
          </p:cNvPr>
          <p:cNvSpPr/>
          <p:nvPr/>
        </p:nvSpPr>
        <p:spPr>
          <a:xfrm>
            <a:off x="6286370" y="3660123"/>
            <a:ext cx="184558" cy="184558"/>
          </a:xfrm>
          <a:prstGeom prst="rect">
            <a:avLst/>
          </a:prstGeom>
          <a:solidFill>
            <a:srgbClr val="F79646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5432153C-CC5B-E706-468C-0FA794434AD9}"/>
              </a:ext>
            </a:extLst>
          </p:cNvPr>
          <p:cNvSpPr/>
          <p:nvPr/>
        </p:nvSpPr>
        <p:spPr>
          <a:xfrm>
            <a:off x="6273787" y="5396294"/>
            <a:ext cx="209724" cy="209724"/>
          </a:xfrm>
          <a:prstGeom prst="ellipse">
            <a:avLst/>
          </a:prstGeom>
          <a:solidFill>
            <a:srgbClr val="1F497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Triangle 90">
            <a:extLst>
              <a:ext uri="{FF2B5EF4-FFF2-40B4-BE49-F238E27FC236}">
                <a16:creationId xmlns:a16="http://schemas.microsoft.com/office/drawing/2014/main" id="{6BFABF6F-9C85-5D4F-701F-505C35FB8DAE}"/>
              </a:ext>
            </a:extLst>
          </p:cNvPr>
          <p:cNvSpPr/>
          <p:nvPr/>
        </p:nvSpPr>
        <p:spPr>
          <a:xfrm>
            <a:off x="6265398" y="4080453"/>
            <a:ext cx="226503" cy="195261"/>
          </a:xfrm>
          <a:prstGeom prst="triangle">
            <a:avLst/>
          </a:prstGeom>
          <a:solidFill>
            <a:srgbClr val="9BBB59">
              <a:lumMod val="75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Triangle 91">
            <a:extLst>
              <a:ext uri="{FF2B5EF4-FFF2-40B4-BE49-F238E27FC236}">
                <a16:creationId xmlns:a16="http://schemas.microsoft.com/office/drawing/2014/main" id="{E768754E-6267-3D10-AA59-BFFA51C29654}"/>
              </a:ext>
            </a:extLst>
          </p:cNvPr>
          <p:cNvSpPr/>
          <p:nvPr/>
        </p:nvSpPr>
        <p:spPr>
          <a:xfrm>
            <a:off x="6265398" y="4521116"/>
            <a:ext cx="226503" cy="195261"/>
          </a:xfrm>
          <a:prstGeom prst="triangle">
            <a:avLst/>
          </a:prstGeom>
          <a:solidFill>
            <a:srgbClr val="9BBB59">
              <a:lumMod val="75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Triangle 92">
            <a:extLst>
              <a:ext uri="{FF2B5EF4-FFF2-40B4-BE49-F238E27FC236}">
                <a16:creationId xmlns:a16="http://schemas.microsoft.com/office/drawing/2014/main" id="{EACF1D89-177B-3DEC-A086-3C8B23347D77}"/>
              </a:ext>
            </a:extLst>
          </p:cNvPr>
          <p:cNvSpPr/>
          <p:nvPr/>
        </p:nvSpPr>
        <p:spPr>
          <a:xfrm>
            <a:off x="6265398" y="4961538"/>
            <a:ext cx="226503" cy="195261"/>
          </a:xfrm>
          <a:prstGeom prst="triangle">
            <a:avLst/>
          </a:prstGeom>
          <a:solidFill>
            <a:srgbClr val="9BBB59">
              <a:lumMod val="75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Triangle 93">
            <a:extLst>
              <a:ext uri="{FF2B5EF4-FFF2-40B4-BE49-F238E27FC236}">
                <a16:creationId xmlns:a16="http://schemas.microsoft.com/office/drawing/2014/main" id="{A1BD9479-EE7C-BDA3-D21E-1BA4B37E9032}"/>
              </a:ext>
            </a:extLst>
          </p:cNvPr>
          <p:cNvSpPr/>
          <p:nvPr/>
        </p:nvSpPr>
        <p:spPr>
          <a:xfrm>
            <a:off x="7901892" y="4961538"/>
            <a:ext cx="226503" cy="195261"/>
          </a:xfrm>
          <a:prstGeom prst="triangle">
            <a:avLst/>
          </a:prstGeom>
          <a:solidFill>
            <a:srgbClr val="9BBB59">
              <a:lumMod val="75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Triangle 94">
            <a:extLst>
              <a:ext uri="{FF2B5EF4-FFF2-40B4-BE49-F238E27FC236}">
                <a16:creationId xmlns:a16="http://schemas.microsoft.com/office/drawing/2014/main" id="{26966286-A3A8-CE7F-285C-46A206DB319F}"/>
              </a:ext>
            </a:extLst>
          </p:cNvPr>
          <p:cNvSpPr/>
          <p:nvPr/>
        </p:nvSpPr>
        <p:spPr>
          <a:xfrm>
            <a:off x="7901892" y="5403526"/>
            <a:ext cx="226503" cy="195261"/>
          </a:xfrm>
          <a:prstGeom prst="triangle">
            <a:avLst/>
          </a:prstGeom>
          <a:solidFill>
            <a:srgbClr val="9BBB59">
              <a:lumMod val="75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F9B5D3A-E0A0-FA0C-8E89-7DAACA21B1A5}"/>
              </a:ext>
            </a:extLst>
          </p:cNvPr>
          <p:cNvSpPr/>
          <p:nvPr/>
        </p:nvSpPr>
        <p:spPr>
          <a:xfrm>
            <a:off x="7922864" y="4526467"/>
            <a:ext cx="184558" cy="184558"/>
          </a:xfrm>
          <a:prstGeom prst="rect">
            <a:avLst/>
          </a:prstGeom>
          <a:solidFill>
            <a:srgbClr val="F79646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9B8B70FE-4DD4-4974-FAE4-49D8B9F5FAC9}"/>
              </a:ext>
            </a:extLst>
          </p:cNvPr>
          <p:cNvSpPr/>
          <p:nvPr/>
        </p:nvSpPr>
        <p:spPr>
          <a:xfrm>
            <a:off x="7922864" y="4085804"/>
            <a:ext cx="184558" cy="184558"/>
          </a:xfrm>
          <a:prstGeom prst="rect">
            <a:avLst/>
          </a:prstGeom>
          <a:solidFill>
            <a:srgbClr val="F79646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C9E7A53-4D40-BD27-8536-93740895FB6D}"/>
              </a:ext>
            </a:extLst>
          </p:cNvPr>
          <p:cNvSpPr/>
          <p:nvPr/>
        </p:nvSpPr>
        <p:spPr>
          <a:xfrm>
            <a:off x="7922864" y="3660123"/>
            <a:ext cx="184558" cy="184558"/>
          </a:xfrm>
          <a:prstGeom prst="rect">
            <a:avLst/>
          </a:prstGeom>
          <a:solidFill>
            <a:srgbClr val="F79646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25F8F556-4C91-81D9-E605-0881FA73B930}"/>
              </a:ext>
            </a:extLst>
          </p:cNvPr>
          <p:cNvSpPr/>
          <p:nvPr/>
        </p:nvSpPr>
        <p:spPr>
          <a:xfrm>
            <a:off x="7910281" y="3194184"/>
            <a:ext cx="209724" cy="209724"/>
          </a:xfrm>
          <a:prstGeom prst="ellipse">
            <a:avLst/>
          </a:prstGeom>
          <a:solidFill>
            <a:srgbClr val="1F497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E8809C47-8F4D-474C-80FD-BF73EE2F6C3D}"/>
              </a:ext>
            </a:extLst>
          </p:cNvPr>
          <p:cNvSpPr txBox="1"/>
          <p:nvPr/>
        </p:nvSpPr>
        <p:spPr>
          <a:xfrm>
            <a:off x="11770360" y="6559457"/>
            <a:ext cx="421640" cy="298543"/>
          </a:xfrm>
          <a:prstGeom prst="rect">
            <a:avLst/>
          </a:prstGeom>
        </p:spPr>
        <p:txBody>
          <a:bodyPr vert="horz" wrap="square" lIns="0" tIns="0" rIns="155448" bIns="128016" rtlCol="0">
            <a:spAutoFit/>
          </a:bodyPr>
          <a:lstStyle/>
          <a:p>
            <a:pPr marL="12700">
              <a:spcBef>
                <a:spcPts val="45"/>
              </a:spcBef>
            </a:pPr>
            <a:fld id="{ED6B9A79-EA30-2A43-8BB4-269B81FE9FBB}" type="slidenum">
              <a:rPr lang="en-US" sz="1100" spc="-25">
                <a:solidFill>
                  <a:schemeClr val="bg1"/>
                </a:solidFill>
                <a:latin typeface="Calibri"/>
                <a:cs typeface="Calibri"/>
              </a:rPr>
              <a:t>10</a:t>
            </a:fld>
            <a:endParaRPr sz="110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1745" y="2118456"/>
            <a:ext cx="11047224" cy="769954"/>
          </a:xfrm>
        </p:spPr>
        <p:txBody>
          <a:bodyPr vert="horz" wrap="square" lIns="0" tIns="12700" rIns="0" bIns="0" rtlCol="0" anchor="ctr" anchorCtr="0">
            <a:spAutoFit/>
          </a:bodyPr>
          <a:lstStyle/>
          <a:p>
            <a:r>
              <a:rPr lang="en-US"/>
              <a:t>Work with PCORnet®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0F77A90-1F36-6E60-40C7-A3E16571F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81"/>
          <a:stretch/>
        </p:blipFill>
        <p:spPr>
          <a:xfrm>
            <a:off x="5724560" y="1785541"/>
            <a:ext cx="6024415" cy="380361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1748" y="728472"/>
            <a:ext cx="11047227" cy="910114"/>
          </a:xfrm>
        </p:spPr>
        <p:txBody>
          <a:bodyPr vert="horz" wrap="square" lIns="0" tIns="388620" rIns="0" bIns="0" rtlCol="0" anchor="ctr" anchorCtr="0">
            <a:spAutoFit/>
          </a:bodyPr>
          <a:lstStyle/>
          <a:p>
            <a:r>
              <a:rPr lang="en-US"/>
              <a:t>The PCORnet® Front Door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1675" y="1785541"/>
            <a:ext cx="4775173" cy="4453014"/>
          </a:xfrm>
          <a:prstGeom prst="rect">
            <a:avLst/>
          </a:prstGeom>
          <a:solidFill>
            <a:srgbClr val="4A9FCB">
              <a:alpha val="19999"/>
            </a:srgbClr>
          </a:solidFill>
        </p:spPr>
        <p:txBody>
          <a:bodyPr vert="horz" wrap="square" lIns="0" tIns="34290" rIns="0" bIns="0" rtlCol="0">
            <a:spAutoFit/>
          </a:bodyPr>
          <a:lstStyle/>
          <a:p>
            <a:pPr marL="103505" marR="475615">
              <a:lnSpc>
                <a:spcPct val="101000"/>
              </a:lnSpc>
              <a:spcBef>
                <a:spcPts val="270"/>
              </a:spcBef>
            </a:pPr>
            <a:r>
              <a:rPr sz="2000" b="1">
                <a:solidFill>
                  <a:schemeClr val="tx2"/>
                </a:solidFill>
                <a:latin typeface="Calibri"/>
                <a:cs typeface="Calibri"/>
              </a:rPr>
              <a:t>The</a:t>
            </a:r>
            <a:r>
              <a:rPr sz="2000" b="1" spc="-45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000" b="1">
                <a:solidFill>
                  <a:schemeClr val="tx2"/>
                </a:solidFill>
                <a:latin typeface="Calibri"/>
                <a:cs typeface="Calibri"/>
              </a:rPr>
              <a:t>Front</a:t>
            </a:r>
            <a:r>
              <a:rPr sz="2000" b="1" spc="-2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000" b="1">
                <a:solidFill>
                  <a:schemeClr val="tx2"/>
                </a:solidFill>
                <a:latin typeface="Calibri"/>
                <a:cs typeface="Calibri"/>
              </a:rPr>
              <a:t>Door</a:t>
            </a:r>
            <a:r>
              <a:rPr sz="2000" b="1" spc="-3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000" b="1">
                <a:solidFill>
                  <a:schemeClr val="tx2"/>
                </a:solidFill>
                <a:latin typeface="Calibri"/>
                <a:cs typeface="Calibri"/>
              </a:rPr>
              <a:t>is</a:t>
            </a:r>
            <a:r>
              <a:rPr sz="2000" b="1" spc="-35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000" b="1">
                <a:solidFill>
                  <a:schemeClr val="tx2"/>
                </a:solidFill>
                <a:latin typeface="Calibri"/>
                <a:cs typeface="Calibri"/>
              </a:rPr>
              <a:t>the</a:t>
            </a:r>
            <a:r>
              <a:rPr sz="2000" b="1" spc="-3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000" b="1">
                <a:solidFill>
                  <a:schemeClr val="tx2"/>
                </a:solidFill>
                <a:latin typeface="Calibri"/>
                <a:cs typeface="Calibri"/>
              </a:rPr>
              <a:t>Access</a:t>
            </a:r>
            <a:r>
              <a:rPr sz="2000" b="1" spc="-3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000" b="1" spc="-10">
                <a:solidFill>
                  <a:schemeClr val="tx2"/>
                </a:solidFill>
                <a:latin typeface="Calibri"/>
                <a:cs typeface="Calibri"/>
              </a:rPr>
              <a:t>Point </a:t>
            </a:r>
            <a:r>
              <a:rPr sz="2000" b="1">
                <a:solidFill>
                  <a:schemeClr val="tx2"/>
                </a:solidFill>
                <a:latin typeface="Calibri"/>
                <a:cs typeface="Calibri"/>
              </a:rPr>
              <a:t>for</a:t>
            </a:r>
            <a:r>
              <a:rPr sz="2000" b="1" spc="-5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000" b="1">
                <a:solidFill>
                  <a:schemeClr val="tx2"/>
                </a:solidFill>
                <a:latin typeface="Calibri"/>
                <a:cs typeface="Calibri"/>
              </a:rPr>
              <a:t>PCORnet</a:t>
            </a:r>
            <a:r>
              <a:rPr sz="2000" b="1" spc="-4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000" b="1">
                <a:solidFill>
                  <a:schemeClr val="tx2"/>
                </a:solidFill>
                <a:latin typeface="Calibri"/>
                <a:cs typeface="Calibri"/>
              </a:rPr>
              <a:t>Resources</a:t>
            </a:r>
            <a:r>
              <a:rPr sz="2000" b="1" spc="-5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000" b="1">
                <a:solidFill>
                  <a:schemeClr val="tx2"/>
                </a:solidFill>
                <a:latin typeface="Calibri"/>
                <a:cs typeface="Calibri"/>
              </a:rPr>
              <a:t>&amp;</a:t>
            </a:r>
            <a:r>
              <a:rPr sz="2000" b="1" spc="-5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000" b="1" spc="-10">
                <a:solidFill>
                  <a:schemeClr val="tx2"/>
                </a:solidFill>
                <a:latin typeface="Calibri"/>
                <a:cs typeface="Calibri"/>
              </a:rPr>
              <a:t>Services</a:t>
            </a:r>
            <a:endParaRPr sz="2000">
              <a:solidFill>
                <a:schemeClr val="tx2"/>
              </a:solidFill>
              <a:latin typeface="Calibri"/>
              <a:cs typeface="Calibri"/>
            </a:endParaRPr>
          </a:p>
          <a:p>
            <a:pPr marL="262255" marR="310515" indent="-159385">
              <a:lnSpc>
                <a:spcPct val="101000"/>
              </a:lnSpc>
              <a:spcBef>
                <a:spcPts val="1600"/>
              </a:spcBef>
            </a:pPr>
            <a:r>
              <a:rPr sz="1600" b="1">
                <a:solidFill>
                  <a:schemeClr val="tx2"/>
                </a:solidFill>
                <a:latin typeface="Calibri"/>
                <a:cs typeface="Calibri"/>
              </a:rPr>
              <a:t>A</a:t>
            </a:r>
            <a:r>
              <a:rPr sz="1600" b="1" spc="-3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600" b="1">
                <a:solidFill>
                  <a:schemeClr val="tx2"/>
                </a:solidFill>
                <a:latin typeface="Calibri"/>
                <a:cs typeface="Calibri"/>
              </a:rPr>
              <a:t>“knock”</a:t>
            </a:r>
            <a:r>
              <a:rPr sz="1600" b="1" spc="-2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600" b="1">
                <a:solidFill>
                  <a:schemeClr val="tx2"/>
                </a:solidFill>
                <a:latin typeface="Calibri"/>
                <a:cs typeface="Calibri"/>
              </a:rPr>
              <a:t>on</a:t>
            </a:r>
            <a:r>
              <a:rPr sz="1600" b="1" spc="-25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600" b="1">
                <a:solidFill>
                  <a:schemeClr val="tx2"/>
                </a:solidFill>
                <a:latin typeface="Calibri"/>
                <a:cs typeface="Calibri"/>
              </a:rPr>
              <a:t>the</a:t>
            </a:r>
            <a:r>
              <a:rPr sz="1600" b="1" spc="-3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600" b="1">
                <a:solidFill>
                  <a:schemeClr val="tx2"/>
                </a:solidFill>
                <a:latin typeface="Calibri"/>
                <a:cs typeface="Calibri"/>
              </a:rPr>
              <a:t>Front</a:t>
            </a:r>
            <a:r>
              <a:rPr sz="1600" b="1" spc="-3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600" b="1">
                <a:solidFill>
                  <a:schemeClr val="tx2"/>
                </a:solidFill>
                <a:latin typeface="Calibri"/>
                <a:cs typeface="Calibri"/>
              </a:rPr>
              <a:t>Door</a:t>
            </a:r>
            <a:r>
              <a:rPr sz="1600" b="1" spc="-2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600" b="1">
                <a:solidFill>
                  <a:schemeClr val="tx2"/>
                </a:solidFill>
                <a:latin typeface="Calibri"/>
                <a:cs typeface="Calibri"/>
              </a:rPr>
              <a:t>can</a:t>
            </a:r>
            <a:r>
              <a:rPr sz="1600" b="1" spc="-3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600" b="1" spc="-10">
                <a:solidFill>
                  <a:schemeClr val="tx2"/>
                </a:solidFill>
                <a:latin typeface="Calibri"/>
                <a:cs typeface="Calibri"/>
              </a:rPr>
              <a:t>support:</a:t>
            </a:r>
            <a:endParaRPr lang="en-US" sz="1600" b="1" spc="-10">
              <a:solidFill>
                <a:schemeClr val="tx2"/>
              </a:solidFill>
              <a:latin typeface="Calibri"/>
              <a:cs typeface="Calibri"/>
            </a:endParaRPr>
          </a:p>
          <a:p>
            <a:pPr marL="262255" marR="310515" indent="-159385">
              <a:lnSpc>
                <a:spcPct val="101000"/>
              </a:lnSpc>
              <a:spcBef>
                <a:spcPts val="1600"/>
              </a:spcBef>
            </a:pPr>
            <a:r>
              <a:rPr sz="1600" b="1">
                <a:solidFill>
                  <a:schemeClr val="tx2"/>
                </a:solidFill>
                <a:latin typeface="Calibri"/>
                <a:cs typeface="Calibri"/>
              </a:rPr>
              <a:t>Study</a:t>
            </a:r>
            <a:r>
              <a:rPr sz="1600" b="1" spc="-3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600" b="1" spc="-10">
                <a:solidFill>
                  <a:schemeClr val="tx2"/>
                </a:solidFill>
                <a:latin typeface="Calibri"/>
                <a:cs typeface="Calibri"/>
              </a:rPr>
              <a:t>Design</a:t>
            </a:r>
            <a:endParaRPr sz="1600">
              <a:solidFill>
                <a:schemeClr val="tx2"/>
              </a:solidFill>
              <a:latin typeface="Calibri"/>
              <a:cs typeface="Calibri"/>
            </a:endParaRPr>
          </a:p>
          <a:p>
            <a:pPr marL="260985" indent="-170180">
              <a:lnSpc>
                <a:spcPct val="101000"/>
              </a:lnSpc>
              <a:buFont typeface="Arial"/>
              <a:buChar char="•"/>
              <a:tabLst>
                <a:tab pos="260985" algn="l"/>
              </a:tabLst>
            </a:pPr>
            <a:r>
              <a:rPr sz="1600">
                <a:solidFill>
                  <a:schemeClr val="tx2"/>
                </a:solidFill>
                <a:latin typeface="Calibri"/>
                <a:cs typeface="Calibri"/>
              </a:rPr>
              <a:t>Preliminary</a:t>
            </a:r>
            <a:r>
              <a:rPr sz="1600" spc="-3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600">
                <a:solidFill>
                  <a:schemeClr val="tx2"/>
                </a:solidFill>
                <a:latin typeface="Calibri"/>
                <a:cs typeface="Calibri"/>
              </a:rPr>
              <a:t>data</a:t>
            </a:r>
            <a:r>
              <a:rPr sz="1600" spc="-25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600">
                <a:solidFill>
                  <a:schemeClr val="tx2"/>
                </a:solidFill>
                <a:latin typeface="Calibri"/>
                <a:cs typeface="Calibri"/>
              </a:rPr>
              <a:t>for</a:t>
            </a:r>
            <a:r>
              <a:rPr sz="1600" spc="-3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600">
                <a:solidFill>
                  <a:schemeClr val="tx2"/>
                </a:solidFill>
                <a:latin typeface="Calibri"/>
                <a:cs typeface="Calibri"/>
              </a:rPr>
              <a:t>proposals,</a:t>
            </a:r>
            <a:r>
              <a:rPr sz="1600" spc="-3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600">
                <a:solidFill>
                  <a:schemeClr val="tx2"/>
                </a:solidFill>
                <a:latin typeface="Calibri"/>
                <a:cs typeface="Calibri"/>
              </a:rPr>
              <a:t>effect</a:t>
            </a:r>
            <a:r>
              <a:rPr sz="1600" spc="-20">
                <a:solidFill>
                  <a:schemeClr val="tx2"/>
                </a:solidFill>
                <a:latin typeface="Calibri"/>
                <a:cs typeface="Calibri"/>
              </a:rPr>
              <a:t> sizes</a:t>
            </a:r>
            <a:r>
              <a:rPr lang="en-US" sz="1600" spc="-20">
                <a:solidFill>
                  <a:schemeClr val="tx2"/>
                </a:solidFill>
                <a:latin typeface="Calibri"/>
                <a:cs typeface="Calibri"/>
              </a:rPr>
              <a:t>,</a:t>
            </a:r>
            <a:endParaRPr sz="1600">
              <a:solidFill>
                <a:schemeClr val="tx2"/>
              </a:solidFill>
              <a:latin typeface="Calibri"/>
              <a:cs typeface="Calibri"/>
            </a:endParaRPr>
          </a:p>
          <a:p>
            <a:pPr marL="262255">
              <a:lnSpc>
                <a:spcPct val="101000"/>
              </a:lnSpc>
            </a:pPr>
            <a:r>
              <a:rPr sz="1600">
                <a:solidFill>
                  <a:schemeClr val="tx2"/>
                </a:solidFill>
                <a:latin typeface="Calibri"/>
                <a:cs typeface="Calibri"/>
              </a:rPr>
              <a:t>and</a:t>
            </a:r>
            <a:r>
              <a:rPr sz="1600" spc="-1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600">
                <a:solidFill>
                  <a:schemeClr val="tx2"/>
                </a:solidFill>
                <a:latin typeface="Calibri"/>
                <a:cs typeface="Calibri"/>
              </a:rPr>
              <a:t>potential study </a:t>
            </a:r>
            <a:r>
              <a:rPr sz="1600" spc="-10">
                <a:solidFill>
                  <a:schemeClr val="tx2"/>
                </a:solidFill>
                <a:latin typeface="Calibri"/>
                <a:cs typeface="Calibri"/>
              </a:rPr>
              <a:t>power</a:t>
            </a:r>
            <a:endParaRPr sz="1400">
              <a:solidFill>
                <a:schemeClr val="tx2"/>
              </a:solidFill>
              <a:latin typeface="Calibri"/>
              <a:cs typeface="Calibri"/>
            </a:endParaRPr>
          </a:p>
          <a:p>
            <a:pPr marL="261938" indent="-141288">
              <a:lnSpc>
                <a:spcPct val="101000"/>
              </a:lnSpc>
              <a:spcBef>
                <a:spcPts val="1600"/>
              </a:spcBef>
            </a:pPr>
            <a:r>
              <a:rPr sz="1600" b="1">
                <a:solidFill>
                  <a:schemeClr val="tx2"/>
                </a:solidFill>
                <a:latin typeface="Calibri"/>
                <a:cs typeface="Calibri"/>
              </a:rPr>
              <a:t>Connections</a:t>
            </a:r>
            <a:r>
              <a:rPr sz="1600" b="1" spc="-5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600" b="1">
                <a:solidFill>
                  <a:schemeClr val="tx2"/>
                </a:solidFill>
                <a:latin typeface="Calibri"/>
                <a:cs typeface="Calibri"/>
              </a:rPr>
              <a:t>to</a:t>
            </a:r>
            <a:r>
              <a:rPr sz="1600" b="1" spc="-55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600" b="1">
                <a:solidFill>
                  <a:schemeClr val="tx2"/>
                </a:solidFill>
                <a:latin typeface="Calibri"/>
                <a:cs typeface="Calibri"/>
              </a:rPr>
              <a:t>Network</a:t>
            </a:r>
            <a:r>
              <a:rPr sz="1600" b="1" spc="-45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600" b="1" spc="-10">
                <a:solidFill>
                  <a:schemeClr val="tx2"/>
                </a:solidFill>
                <a:latin typeface="Calibri"/>
                <a:cs typeface="Calibri"/>
              </a:rPr>
              <a:t>Collaborators</a:t>
            </a:r>
            <a:endParaRPr sz="1600">
              <a:solidFill>
                <a:schemeClr val="tx2"/>
              </a:solidFill>
              <a:latin typeface="Calibri"/>
              <a:cs typeface="Calibri"/>
            </a:endParaRPr>
          </a:p>
          <a:p>
            <a:pPr marL="260985" indent="-170180">
              <a:lnSpc>
                <a:spcPct val="101000"/>
              </a:lnSpc>
              <a:spcBef>
                <a:spcPts val="25"/>
              </a:spcBef>
              <a:buFont typeface="Arial"/>
              <a:buChar char="•"/>
              <a:tabLst>
                <a:tab pos="260985" algn="l"/>
              </a:tabLst>
            </a:pPr>
            <a:r>
              <a:rPr sz="1600">
                <a:solidFill>
                  <a:schemeClr val="tx2"/>
                </a:solidFill>
                <a:latin typeface="Calibri"/>
                <a:cs typeface="Calibri"/>
              </a:rPr>
              <a:t>Partners to </a:t>
            </a:r>
            <a:r>
              <a:rPr sz="1600" spc="-25">
                <a:solidFill>
                  <a:schemeClr val="tx2"/>
                </a:solidFill>
                <a:latin typeface="Calibri"/>
                <a:cs typeface="Calibri"/>
              </a:rPr>
              <a:t>co-</a:t>
            </a:r>
            <a:r>
              <a:rPr sz="1600">
                <a:solidFill>
                  <a:schemeClr val="tx2"/>
                </a:solidFill>
                <a:latin typeface="Calibri"/>
                <a:cs typeface="Calibri"/>
              </a:rPr>
              <a:t>design</a:t>
            </a:r>
            <a:r>
              <a:rPr sz="1600" spc="15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600" spc="-10">
                <a:solidFill>
                  <a:schemeClr val="tx2"/>
                </a:solidFill>
                <a:latin typeface="Calibri"/>
                <a:cs typeface="Calibri"/>
              </a:rPr>
              <a:t>research</a:t>
            </a:r>
            <a:endParaRPr sz="1600">
              <a:solidFill>
                <a:schemeClr val="tx2"/>
              </a:solidFill>
              <a:latin typeface="Calibri"/>
              <a:cs typeface="Calibri"/>
            </a:endParaRPr>
          </a:p>
          <a:p>
            <a:pPr marL="260985" indent="-170180">
              <a:lnSpc>
                <a:spcPct val="101000"/>
              </a:lnSpc>
              <a:spcBef>
                <a:spcPts val="20"/>
              </a:spcBef>
              <a:buFont typeface="Arial"/>
              <a:buChar char="•"/>
              <a:tabLst>
                <a:tab pos="260985" algn="l"/>
              </a:tabLst>
            </a:pPr>
            <a:r>
              <a:rPr sz="1600">
                <a:solidFill>
                  <a:schemeClr val="tx2"/>
                </a:solidFill>
                <a:latin typeface="Calibri"/>
                <a:cs typeface="Calibri"/>
              </a:rPr>
              <a:t>People</a:t>
            </a:r>
            <a:r>
              <a:rPr sz="1600" spc="-2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600">
                <a:solidFill>
                  <a:schemeClr val="tx2"/>
                </a:solidFill>
                <a:latin typeface="Calibri"/>
                <a:cs typeface="Calibri"/>
              </a:rPr>
              <a:t>with</a:t>
            </a:r>
            <a:r>
              <a:rPr sz="1600" spc="-25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600">
                <a:solidFill>
                  <a:schemeClr val="tx2"/>
                </a:solidFill>
                <a:latin typeface="Calibri"/>
                <a:cs typeface="Calibri"/>
              </a:rPr>
              <a:t>specific</a:t>
            </a:r>
            <a:r>
              <a:rPr sz="1600" spc="-2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600" spc="-10">
                <a:solidFill>
                  <a:schemeClr val="tx2"/>
                </a:solidFill>
                <a:latin typeface="Calibri"/>
                <a:cs typeface="Calibri"/>
              </a:rPr>
              <a:t>expertise</a:t>
            </a:r>
            <a:endParaRPr sz="1600">
              <a:solidFill>
                <a:schemeClr val="tx2"/>
              </a:solidFill>
              <a:latin typeface="Calibri"/>
              <a:cs typeface="Calibri"/>
            </a:endParaRPr>
          </a:p>
          <a:p>
            <a:pPr marL="261938" indent="-141288">
              <a:lnSpc>
                <a:spcPct val="101000"/>
              </a:lnSpc>
              <a:spcBef>
                <a:spcPts val="1600"/>
              </a:spcBef>
            </a:pPr>
            <a:r>
              <a:rPr sz="1600" b="1">
                <a:solidFill>
                  <a:schemeClr val="tx2"/>
                </a:solidFill>
                <a:latin typeface="Calibri"/>
                <a:cs typeface="Calibri"/>
              </a:rPr>
              <a:t>PCORnet</a:t>
            </a:r>
            <a:r>
              <a:rPr lang="en-US" sz="1600" b="1">
                <a:solidFill>
                  <a:schemeClr val="tx2"/>
                </a:solidFill>
                <a:latin typeface="Calibri"/>
                <a:cs typeface="Calibri"/>
              </a:rPr>
              <a:t>®</a:t>
            </a:r>
            <a:r>
              <a:rPr sz="1600" b="1" spc="-5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600" b="1">
                <a:solidFill>
                  <a:schemeClr val="tx2"/>
                </a:solidFill>
                <a:latin typeface="Calibri"/>
                <a:cs typeface="Calibri"/>
              </a:rPr>
              <a:t>Study</a:t>
            </a:r>
            <a:r>
              <a:rPr sz="1600" b="1" spc="-4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600" b="1" spc="-10">
                <a:solidFill>
                  <a:schemeClr val="tx2"/>
                </a:solidFill>
                <a:latin typeface="Calibri"/>
                <a:cs typeface="Calibri"/>
              </a:rPr>
              <a:t>Support</a:t>
            </a:r>
            <a:endParaRPr sz="1600">
              <a:solidFill>
                <a:schemeClr val="tx2"/>
              </a:solidFill>
              <a:latin typeface="Calibri"/>
              <a:cs typeface="Calibri"/>
            </a:endParaRPr>
          </a:p>
          <a:p>
            <a:pPr marL="262255" marR="419100" indent="-171450">
              <a:lnSpc>
                <a:spcPct val="101000"/>
              </a:lnSpc>
              <a:buFont typeface="Arial"/>
              <a:buChar char="•"/>
              <a:tabLst>
                <a:tab pos="262255" algn="l"/>
              </a:tabLst>
            </a:pPr>
            <a:r>
              <a:rPr sz="1600">
                <a:solidFill>
                  <a:schemeClr val="tx2"/>
                </a:solidFill>
                <a:latin typeface="Calibri"/>
                <a:cs typeface="Calibri"/>
              </a:rPr>
              <a:t>Deeper</a:t>
            </a:r>
            <a:r>
              <a:rPr sz="1600" spc="-35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600">
                <a:solidFill>
                  <a:schemeClr val="tx2"/>
                </a:solidFill>
                <a:latin typeface="Calibri"/>
                <a:cs typeface="Calibri"/>
              </a:rPr>
              <a:t>partnership</a:t>
            </a:r>
            <a:r>
              <a:rPr sz="1600" spc="-1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600">
                <a:solidFill>
                  <a:schemeClr val="tx2"/>
                </a:solidFill>
                <a:latin typeface="Calibri"/>
                <a:cs typeface="Calibri"/>
              </a:rPr>
              <a:t>with</a:t>
            </a:r>
            <a:r>
              <a:rPr sz="1600" spc="-2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600">
                <a:solidFill>
                  <a:schemeClr val="tx2"/>
                </a:solidFill>
                <a:latin typeface="Calibri"/>
                <a:cs typeface="Calibri"/>
              </a:rPr>
              <a:t>PCORnet </a:t>
            </a:r>
            <a:r>
              <a:rPr sz="1600" spc="-10">
                <a:solidFill>
                  <a:schemeClr val="tx2"/>
                </a:solidFill>
                <a:latin typeface="Calibri"/>
                <a:cs typeface="Calibri"/>
              </a:rPr>
              <a:t>provides </a:t>
            </a:r>
            <a:r>
              <a:rPr sz="1600">
                <a:solidFill>
                  <a:schemeClr val="tx2"/>
                </a:solidFill>
                <a:latin typeface="Calibri"/>
                <a:cs typeface="Calibri"/>
              </a:rPr>
              <a:t>access</a:t>
            </a:r>
            <a:r>
              <a:rPr sz="1600" spc="-35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600">
                <a:solidFill>
                  <a:schemeClr val="tx2"/>
                </a:solidFill>
                <a:latin typeface="Calibri"/>
                <a:cs typeface="Calibri"/>
              </a:rPr>
              <a:t>to</a:t>
            </a:r>
            <a:r>
              <a:rPr sz="1600" spc="-2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600">
                <a:solidFill>
                  <a:schemeClr val="tx2"/>
                </a:solidFill>
                <a:latin typeface="Calibri"/>
                <a:cs typeface="Calibri"/>
              </a:rPr>
              <a:t>best</a:t>
            </a:r>
            <a:r>
              <a:rPr sz="1600" spc="-1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600">
                <a:solidFill>
                  <a:schemeClr val="tx2"/>
                </a:solidFill>
                <a:latin typeface="Calibri"/>
                <a:cs typeface="Calibri"/>
              </a:rPr>
              <a:t>practice</a:t>
            </a:r>
            <a:r>
              <a:rPr sz="1600" spc="-2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600">
                <a:solidFill>
                  <a:schemeClr val="tx2"/>
                </a:solidFill>
                <a:latin typeface="Calibri"/>
                <a:cs typeface="Calibri"/>
              </a:rPr>
              <a:t>sharing,</a:t>
            </a:r>
            <a:r>
              <a:rPr sz="1600" spc="-15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600" spc="-10">
                <a:solidFill>
                  <a:schemeClr val="tx2"/>
                </a:solidFill>
                <a:latin typeface="Calibri"/>
                <a:cs typeface="Calibri"/>
              </a:rPr>
              <a:t>patient </a:t>
            </a:r>
            <a:r>
              <a:rPr sz="1600">
                <a:solidFill>
                  <a:schemeClr val="tx2"/>
                </a:solidFill>
                <a:latin typeface="Calibri"/>
                <a:cs typeface="Calibri"/>
              </a:rPr>
              <a:t>engagement,</a:t>
            </a:r>
            <a:r>
              <a:rPr sz="1600" spc="-2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600">
                <a:solidFill>
                  <a:schemeClr val="tx2"/>
                </a:solidFill>
                <a:latin typeface="Calibri"/>
                <a:cs typeface="Calibri"/>
              </a:rPr>
              <a:t>and</a:t>
            </a:r>
            <a:r>
              <a:rPr sz="1600" spc="-2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600">
                <a:solidFill>
                  <a:schemeClr val="tx2"/>
                </a:solidFill>
                <a:latin typeface="Calibri"/>
                <a:cs typeface="Calibri"/>
              </a:rPr>
              <a:t>transparent </a:t>
            </a:r>
            <a:r>
              <a:rPr sz="1600" spc="-10">
                <a:solidFill>
                  <a:schemeClr val="tx2"/>
                </a:solidFill>
                <a:latin typeface="Calibri"/>
                <a:cs typeface="Calibri"/>
              </a:rPr>
              <a:t>quality </a:t>
            </a:r>
            <a:r>
              <a:rPr sz="1600">
                <a:solidFill>
                  <a:schemeClr val="tx2"/>
                </a:solidFill>
                <a:latin typeface="Calibri"/>
                <a:cs typeface="Calibri"/>
              </a:rPr>
              <a:t>improvement</a:t>
            </a:r>
            <a:r>
              <a:rPr sz="1600" spc="-5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600" spc="-10">
                <a:solidFill>
                  <a:schemeClr val="tx2"/>
                </a:solidFill>
                <a:latin typeface="Calibri"/>
                <a:cs typeface="Calibri"/>
              </a:rPr>
              <a:t>initiatives</a:t>
            </a:r>
            <a:endParaRPr sz="160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24560" y="5808927"/>
            <a:ext cx="373247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u="sng">
                <a:solidFill>
                  <a:srgbClr val="543C99"/>
                </a:solidFill>
                <a:uFill>
                  <a:solidFill>
                    <a:srgbClr val="543C99"/>
                  </a:solidFill>
                </a:u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 More</a:t>
            </a:r>
            <a:r>
              <a:rPr sz="2000" u="sng" spc="5">
                <a:solidFill>
                  <a:srgbClr val="543C99"/>
                </a:solidFill>
                <a:uFill>
                  <a:solidFill>
                    <a:srgbClr val="543C99"/>
                  </a:solidFill>
                </a:u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000" u="sng">
                <a:solidFill>
                  <a:srgbClr val="543C99"/>
                </a:solidFill>
                <a:uFill>
                  <a:solidFill>
                    <a:srgbClr val="543C99"/>
                  </a:solidFill>
                </a:u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About</a:t>
            </a:r>
            <a:r>
              <a:rPr sz="2000" u="sng" spc="-5">
                <a:solidFill>
                  <a:srgbClr val="543C99"/>
                </a:solidFill>
                <a:uFill>
                  <a:solidFill>
                    <a:srgbClr val="543C99"/>
                  </a:solidFill>
                </a:u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000" u="sng">
                <a:solidFill>
                  <a:srgbClr val="543C99"/>
                </a:solidFill>
                <a:uFill>
                  <a:solidFill>
                    <a:srgbClr val="543C99"/>
                  </a:solidFill>
                </a:u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z="2000" u="sng" spc="5">
                <a:solidFill>
                  <a:srgbClr val="543C99"/>
                </a:solidFill>
                <a:uFill>
                  <a:solidFill>
                    <a:srgbClr val="543C99"/>
                  </a:solidFill>
                </a:u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000" u="sng">
                <a:solidFill>
                  <a:srgbClr val="543C99"/>
                </a:solidFill>
                <a:uFill>
                  <a:solidFill>
                    <a:srgbClr val="543C99"/>
                  </a:solidFill>
                </a:u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Front</a:t>
            </a:r>
            <a:r>
              <a:rPr sz="2000" u="sng" spc="-10">
                <a:solidFill>
                  <a:srgbClr val="543C99"/>
                </a:solidFill>
                <a:uFill>
                  <a:solidFill>
                    <a:srgbClr val="543C99"/>
                  </a:solidFill>
                </a:u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000" u="sng" spc="-20">
                <a:solidFill>
                  <a:srgbClr val="543C99"/>
                </a:solidFill>
                <a:uFill>
                  <a:solidFill>
                    <a:srgbClr val="543C99"/>
                  </a:solidFill>
                </a:u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Door</a:t>
            </a:r>
            <a:endParaRPr sz="2000" u="sng">
              <a:solidFill>
                <a:srgbClr val="543C99"/>
              </a:solidFill>
              <a:uFill>
                <a:solidFill>
                  <a:srgbClr val="543C99"/>
                </a:solidFill>
              </a:uFill>
              <a:latin typeface="Calibri"/>
              <a:cs typeface="Calibri"/>
            </a:endParaRP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12B756BD-9ECC-6D8A-DE6C-57D89B58962E}"/>
              </a:ext>
            </a:extLst>
          </p:cNvPr>
          <p:cNvSpPr txBox="1"/>
          <p:nvPr/>
        </p:nvSpPr>
        <p:spPr>
          <a:xfrm>
            <a:off x="11770360" y="6559457"/>
            <a:ext cx="421640" cy="298543"/>
          </a:xfrm>
          <a:prstGeom prst="rect">
            <a:avLst/>
          </a:prstGeom>
        </p:spPr>
        <p:txBody>
          <a:bodyPr vert="horz" wrap="square" lIns="0" tIns="0" rIns="155448" bIns="128016" rtlCol="0">
            <a:spAutoFit/>
          </a:bodyPr>
          <a:lstStyle/>
          <a:p>
            <a:pPr marL="12700">
              <a:spcBef>
                <a:spcPts val="45"/>
              </a:spcBef>
            </a:pPr>
            <a:fld id="{ED6B9A79-EA30-2A43-8BB4-269B81FE9FBB}" type="slidenum">
              <a:rPr lang="en-US" sz="1100" spc="-25">
                <a:solidFill>
                  <a:schemeClr val="bg1"/>
                </a:solidFill>
                <a:latin typeface="Calibri"/>
                <a:cs typeface="Calibri"/>
              </a:rPr>
              <a:t>12</a:t>
            </a:fld>
            <a:endParaRPr sz="11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id="{07FC68BE-DFB0-6187-06D6-423D421A822E}"/>
              </a:ext>
            </a:extLst>
          </p:cNvPr>
          <p:cNvSpPr/>
          <p:nvPr/>
        </p:nvSpPr>
        <p:spPr>
          <a:xfrm>
            <a:off x="10285753" y="1521028"/>
            <a:ext cx="1123652" cy="712470"/>
          </a:xfrm>
          <a:custGeom>
            <a:avLst/>
            <a:gdLst/>
            <a:ahLst/>
            <a:cxnLst/>
            <a:rect l="l" t="t" r="r" b="b"/>
            <a:pathLst>
              <a:path w="981075" h="712469">
                <a:moveTo>
                  <a:pt x="490385" y="0"/>
                </a:moveTo>
                <a:lnTo>
                  <a:pt x="436943" y="2082"/>
                </a:lnTo>
                <a:lnTo>
                  <a:pt x="385178" y="8216"/>
                </a:lnTo>
                <a:lnTo>
                  <a:pt x="335381" y="18148"/>
                </a:lnTo>
                <a:lnTo>
                  <a:pt x="287858" y="31686"/>
                </a:lnTo>
                <a:lnTo>
                  <a:pt x="242887" y="48615"/>
                </a:lnTo>
                <a:lnTo>
                  <a:pt x="200774" y="68694"/>
                </a:lnTo>
                <a:lnTo>
                  <a:pt x="161823" y="91719"/>
                </a:lnTo>
                <a:lnTo>
                  <a:pt x="126339" y="117475"/>
                </a:lnTo>
                <a:lnTo>
                  <a:pt x="94615" y="145757"/>
                </a:lnTo>
                <a:lnTo>
                  <a:pt x="66954" y="176326"/>
                </a:lnTo>
                <a:lnTo>
                  <a:pt x="43649" y="208978"/>
                </a:lnTo>
                <a:lnTo>
                  <a:pt x="25006" y="243484"/>
                </a:lnTo>
                <a:lnTo>
                  <a:pt x="11303" y="279641"/>
                </a:lnTo>
                <a:lnTo>
                  <a:pt x="2870" y="317220"/>
                </a:lnTo>
                <a:lnTo>
                  <a:pt x="0" y="356019"/>
                </a:lnTo>
                <a:lnTo>
                  <a:pt x="2870" y="394817"/>
                </a:lnTo>
                <a:lnTo>
                  <a:pt x="11303" y="432396"/>
                </a:lnTo>
                <a:lnTo>
                  <a:pt x="25006" y="468553"/>
                </a:lnTo>
                <a:lnTo>
                  <a:pt x="43649" y="503059"/>
                </a:lnTo>
                <a:lnTo>
                  <a:pt x="66954" y="535711"/>
                </a:lnTo>
                <a:lnTo>
                  <a:pt x="94615" y="566280"/>
                </a:lnTo>
                <a:lnTo>
                  <a:pt x="126339" y="594563"/>
                </a:lnTo>
                <a:lnTo>
                  <a:pt x="161823" y="620318"/>
                </a:lnTo>
                <a:lnTo>
                  <a:pt x="200774" y="643343"/>
                </a:lnTo>
                <a:lnTo>
                  <a:pt x="242887" y="663422"/>
                </a:lnTo>
                <a:lnTo>
                  <a:pt x="287858" y="680351"/>
                </a:lnTo>
                <a:lnTo>
                  <a:pt x="335381" y="693889"/>
                </a:lnTo>
                <a:lnTo>
                  <a:pt x="385178" y="703821"/>
                </a:lnTo>
                <a:lnTo>
                  <a:pt x="436943" y="709955"/>
                </a:lnTo>
                <a:lnTo>
                  <a:pt x="490385" y="712038"/>
                </a:lnTo>
                <a:lnTo>
                  <a:pt x="543814" y="709955"/>
                </a:lnTo>
                <a:lnTo>
                  <a:pt x="595591" y="703821"/>
                </a:lnTo>
                <a:lnTo>
                  <a:pt x="645388" y="693889"/>
                </a:lnTo>
                <a:lnTo>
                  <a:pt x="692912" y="680351"/>
                </a:lnTo>
                <a:lnTo>
                  <a:pt x="737882" y="663422"/>
                </a:lnTo>
                <a:lnTo>
                  <a:pt x="772528" y="646899"/>
                </a:lnTo>
                <a:lnTo>
                  <a:pt x="490385" y="646899"/>
                </a:lnTo>
                <a:lnTo>
                  <a:pt x="437045" y="644639"/>
                </a:lnTo>
                <a:lnTo>
                  <a:pt x="385673" y="638022"/>
                </a:lnTo>
                <a:lnTo>
                  <a:pt x="336677" y="627329"/>
                </a:lnTo>
                <a:lnTo>
                  <a:pt x="290444" y="612813"/>
                </a:lnTo>
                <a:lnTo>
                  <a:pt x="247434" y="594791"/>
                </a:lnTo>
                <a:lnTo>
                  <a:pt x="207949" y="573481"/>
                </a:lnTo>
                <a:lnTo>
                  <a:pt x="172438" y="549198"/>
                </a:lnTo>
                <a:lnTo>
                  <a:pt x="141325" y="522211"/>
                </a:lnTo>
                <a:lnTo>
                  <a:pt x="114960" y="492760"/>
                </a:lnTo>
                <a:lnTo>
                  <a:pt x="78130" y="427647"/>
                </a:lnTo>
                <a:lnTo>
                  <a:pt x="65138" y="356019"/>
                </a:lnTo>
                <a:lnTo>
                  <a:pt x="68440" y="319532"/>
                </a:lnTo>
                <a:lnTo>
                  <a:pt x="93751" y="250888"/>
                </a:lnTo>
                <a:lnTo>
                  <a:pt x="141325" y="189826"/>
                </a:lnTo>
                <a:lnTo>
                  <a:pt x="172453" y="162826"/>
                </a:lnTo>
                <a:lnTo>
                  <a:pt x="207949" y="138544"/>
                </a:lnTo>
                <a:lnTo>
                  <a:pt x="247434" y="117246"/>
                </a:lnTo>
                <a:lnTo>
                  <a:pt x="290474" y="99212"/>
                </a:lnTo>
                <a:lnTo>
                  <a:pt x="336677" y="84709"/>
                </a:lnTo>
                <a:lnTo>
                  <a:pt x="385673" y="74015"/>
                </a:lnTo>
                <a:lnTo>
                  <a:pt x="437045" y="67398"/>
                </a:lnTo>
                <a:lnTo>
                  <a:pt x="490385" y="65138"/>
                </a:lnTo>
                <a:lnTo>
                  <a:pt x="772537" y="65138"/>
                </a:lnTo>
                <a:lnTo>
                  <a:pt x="737882" y="48615"/>
                </a:lnTo>
                <a:lnTo>
                  <a:pt x="692912" y="31686"/>
                </a:lnTo>
                <a:lnTo>
                  <a:pt x="645388" y="18148"/>
                </a:lnTo>
                <a:lnTo>
                  <a:pt x="595591" y="8216"/>
                </a:lnTo>
                <a:lnTo>
                  <a:pt x="543814" y="2082"/>
                </a:lnTo>
                <a:lnTo>
                  <a:pt x="490385" y="0"/>
                </a:lnTo>
                <a:close/>
              </a:path>
              <a:path w="981075" h="712469">
                <a:moveTo>
                  <a:pt x="915619" y="178892"/>
                </a:moveTo>
                <a:lnTo>
                  <a:pt x="915619" y="356019"/>
                </a:lnTo>
                <a:lnTo>
                  <a:pt x="912317" y="392506"/>
                </a:lnTo>
                <a:lnTo>
                  <a:pt x="886993" y="461149"/>
                </a:lnTo>
                <a:lnTo>
                  <a:pt x="839431" y="522211"/>
                </a:lnTo>
                <a:lnTo>
                  <a:pt x="808285" y="549211"/>
                </a:lnTo>
                <a:lnTo>
                  <a:pt x="772807" y="573481"/>
                </a:lnTo>
                <a:lnTo>
                  <a:pt x="733323" y="594791"/>
                </a:lnTo>
                <a:lnTo>
                  <a:pt x="690242" y="612825"/>
                </a:lnTo>
                <a:lnTo>
                  <a:pt x="644080" y="627329"/>
                </a:lnTo>
                <a:lnTo>
                  <a:pt x="595096" y="638022"/>
                </a:lnTo>
                <a:lnTo>
                  <a:pt x="543725" y="644639"/>
                </a:lnTo>
                <a:lnTo>
                  <a:pt x="490385" y="646899"/>
                </a:lnTo>
                <a:lnTo>
                  <a:pt x="772528" y="646899"/>
                </a:lnTo>
                <a:lnTo>
                  <a:pt x="818934" y="620318"/>
                </a:lnTo>
                <a:lnTo>
                  <a:pt x="854417" y="594563"/>
                </a:lnTo>
                <a:lnTo>
                  <a:pt x="886142" y="566280"/>
                </a:lnTo>
                <a:lnTo>
                  <a:pt x="913803" y="535711"/>
                </a:lnTo>
                <a:lnTo>
                  <a:pt x="937107" y="503059"/>
                </a:lnTo>
                <a:lnTo>
                  <a:pt x="955751" y="468553"/>
                </a:lnTo>
                <a:lnTo>
                  <a:pt x="969454" y="432396"/>
                </a:lnTo>
                <a:lnTo>
                  <a:pt x="977887" y="394817"/>
                </a:lnTo>
                <a:lnTo>
                  <a:pt x="980757" y="356019"/>
                </a:lnTo>
                <a:lnTo>
                  <a:pt x="977887" y="317220"/>
                </a:lnTo>
                <a:lnTo>
                  <a:pt x="969454" y="279641"/>
                </a:lnTo>
                <a:lnTo>
                  <a:pt x="955751" y="243484"/>
                </a:lnTo>
                <a:lnTo>
                  <a:pt x="937107" y="208978"/>
                </a:lnTo>
                <a:lnTo>
                  <a:pt x="915619" y="178892"/>
                </a:lnTo>
                <a:close/>
              </a:path>
              <a:path w="981075" h="712469">
                <a:moveTo>
                  <a:pt x="772537" y="65138"/>
                </a:moveTo>
                <a:lnTo>
                  <a:pt x="490385" y="65138"/>
                </a:lnTo>
                <a:lnTo>
                  <a:pt x="543725" y="67398"/>
                </a:lnTo>
                <a:lnTo>
                  <a:pt x="595096" y="74015"/>
                </a:lnTo>
                <a:lnTo>
                  <a:pt x="644080" y="84709"/>
                </a:lnTo>
                <a:lnTo>
                  <a:pt x="690283" y="99212"/>
                </a:lnTo>
                <a:lnTo>
                  <a:pt x="733323" y="117246"/>
                </a:lnTo>
                <a:lnTo>
                  <a:pt x="772807" y="138544"/>
                </a:lnTo>
                <a:lnTo>
                  <a:pt x="808304" y="162826"/>
                </a:lnTo>
                <a:lnTo>
                  <a:pt x="839431" y="189826"/>
                </a:lnTo>
                <a:lnTo>
                  <a:pt x="865797" y="219278"/>
                </a:lnTo>
                <a:lnTo>
                  <a:pt x="902627" y="284391"/>
                </a:lnTo>
                <a:lnTo>
                  <a:pt x="915619" y="356019"/>
                </a:lnTo>
                <a:lnTo>
                  <a:pt x="915619" y="178892"/>
                </a:lnTo>
                <a:lnTo>
                  <a:pt x="886142" y="145757"/>
                </a:lnTo>
                <a:lnTo>
                  <a:pt x="854417" y="117475"/>
                </a:lnTo>
                <a:lnTo>
                  <a:pt x="818934" y="91719"/>
                </a:lnTo>
                <a:lnTo>
                  <a:pt x="779995" y="68694"/>
                </a:lnTo>
                <a:lnTo>
                  <a:pt x="772537" y="65138"/>
                </a:lnTo>
                <a:close/>
              </a:path>
            </a:pathLst>
          </a:custGeom>
          <a:solidFill>
            <a:srgbClr val="73B642">
              <a:alpha val="729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AC6F9-D902-F6EB-EAAF-3C4CF7D6B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PCORnet® Front Door</a:t>
            </a:r>
            <a:br>
              <a:rPr lang="en-US"/>
            </a:b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92EB24-352D-4300-73AE-91ABA1671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6683" y="826918"/>
            <a:ext cx="2044326" cy="2044326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07D6B12C-10EE-4926-10DB-F7A554BFE375}"/>
              </a:ext>
            </a:extLst>
          </p:cNvPr>
          <p:cNvSpPr txBox="1"/>
          <p:nvPr/>
        </p:nvSpPr>
        <p:spPr>
          <a:xfrm>
            <a:off x="701675" y="1444888"/>
            <a:ext cx="8266055" cy="10764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lnSpc>
                <a:spcPct val="96000"/>
              </a:lnSpc>
              <a:spcBef>
                <a:spcPts val="800"/>
              </a:spcBef>
              <a:buClr>
                <a:srgbClr val="043C88"/>
              </a:buClr>
              <a:buSzPct val="110000"/>
              <a:tabLst>
                <a:tab pos="208279" algn="l"/>
              </a:tabLst>
            </a:pPr>
            <a:r>
              <a:rPr lang="en-US">
                <a:solidFill>
                  <a:schemeClr val="tx2"/>
                </a:solidFill>
                <a:latin typeface="Calibri"/>
                <a:cs typeface="Calibri"/>
              </a:rPr>
              <a:t>Through the PCORnet® Front Door, we invite potential investigators, patient groups, healthcare organizations, clinicians and clinician groups, government, industry scientists, and sponsors to leverage the unique PCORnet infrastructure and collaborate on patient-centered clinical research. </a:t>
            </a:r>
            <a:endParaRPr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6BED705E-696A-EBD8-3A3F-2FF47448E421}"/>
              </a:ext>
            </a:extLst>
          </p:cNvPr>
          <p:cNvSpPr txBox="1"/>
          <p:nvPr/>
        </p:nvSpPr>
        <p:spPr>
          <a:xfrm>
            <a:off x="701675" y="2659359"/>
            <a:ext cx="8266055" cy="308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lnSpc>
                <a:spcPct val="96000"/>
              </a:lnSpc>
              <a:spcBef>
                <a:spcPts val="800"/>
              </a:spcBef>
              <a:buClr>
                <a:srgbClr val="043C88"/>
              </a:buClr>
              <a:buSzPct val="110000"/>
              <a:tabLst>
                <a:tab pos="208279" algn="l"/>
              </a:tabLst>
            </a:pPr>
            <a:r>
              <a:rPr lang="en-US" sz="20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YOU CAN USE THE PCORnet® FRONT DOOR TO:</a:t>
            </a:r>
            <a:endParaRPr sz="2000" b="1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8" name="Picture 7" descr="A colorful line art of a hexagon with circles and lines&#10;&#10;AI-generated content may be incorrect.">
            <a:extLst>
              <a:ext uri="{FF2B5EF4-FFF2-40B4-BE49-F238E27FC236}">
                <a16:creationId xmlns:a16="http://schemas.microsoft.com/office/drawing/2014/main" id="{059ABA7B-C143-79C3-36BD-743436394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22" y="4745023"/>
            <a:ext cx="710237" cy="809052"/>
          </a:xfrm>
          <a:prstGeom prst="rect">
            <a:avLst/>
          </a:prstGeom>
        </p:spPr>
      </p:pic>
      <p:pic>
        <p:nvPicPr>
          <p:cNvPr id="10" name="Picture 9" descr="A magnifying glass with a graph&#10;&#10;AI-generated content may be incorrect.">
            <a:extLst>
              <a:ext uri="{FF2B5EF4-FFF2-40B4-BE49-F238E27FC236}">
                <a16:creationId xmlns:a16="http://schemas.microsoft.com/office/drawing/2014/main" id="{65ACCC55-CFEE-BAC2-7DE4-F68587E798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22" y="3107009"/>
            <a:ext cx="730249" cy="723729"/>
          </a:xfrm>
          <a:prstGeom prst="rect">
            <a:avLst/>
          </a:prstGeom>
        </p:spPr>
      </p:pic>
      <p:pic>
        <p:nvPicPr>
          <p:cNvPr id="12" name="Picture 11" descr="A stamp with a check mark&#10;&#10;AI-generated content may be incorrect.">
            <a:extLst>
              <a:ext uri="{FF2B5EF4-FFF2-40B4-BE49-F238E27FC236}">
                <a16:creationId xmlns:a16="http://schemas.microsoft.com/office/drawing/2014/main" id="{0A36FB76-89D3-86C6-7CC9-5B8B393C75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778" y="4745023"/>
            <a:ext cx="786953" cy="762924"/>
          </a:xfrm>
          <a:prstGeom prst="rect">
            <a:avLst/>
          </a:prstGeom>
        </p:spPr>
      </p:pic>
      <p:pic>
        <p:nvPicPr>
          <p:cNvPr id="14" name="Picture 13" descr="A blue and green symbols on a black background&#10;&#10;AI-generated content may be incorrect.">
            <a:extLst>
              <a:ext uri="{FF2B5EF4-FFF2-40B4-BE49-F238E27FC236}">
                <a16:creationId xmlns:a16="http://schemas.microsoft.com/office/drawing/2014/main" id="{C801D017-D9F7-5DE5-C8E5-EB79788F92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256" y="3172036"/>
            <a:ext cx="652008" cy="710688"/>
          </a:xfrm>
          <a:prstGeom prst="rect">
            <a:avLst/>
          </a:prstGeom>
        </p:spPr>
      </p:pic>
      <p:sp>
        <p:nvSpPr>
          <p:cNvPr id="15" name="object 4">
            <a:extLst>
              <a:ext uri="{FF2B5EF4-FFF2-40B4-BE49-F238E27FC236}">
                <a16:creationId xmlns:a16="http://schemas.microsoft.com/office/drawing/2014/main" id="{00CE6706-3CB1-8786-0609-0C37D91EDDAD}"/>
              </a:ext>
            </a:extLst>
          </p:cNvPr>
          <p:cNvSpPr txBox="1"/>
          <p:nvPr/>
        </p:nvSpPr>
        <p:spPr>
          <a:xfrm>
            <a:off x="1560990" y="3105437"/>
            <a:ext cx="3418636" cy="1370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lnSpc>
                <a:spcPct val="90000"/>
              </a:lnSpc>
              <a:buClr>
                <a:srgbClr val="043C88"/>
              </a:buClr>
              <a:buSzPct val="110000"/>
              <a:tabLst>
                <a:tab pos="208279" algn="l"/>
              </a:tabLst>
            </a:pPr>
            <a:r>
              <a:rPr lang="en-US" sz="1400" b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Learn how PCORnet can support your </a:t>
            </a:r>
            <a:br>
              <a:rPr lang="en-US" sz="1400" b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</a:br>
            <a:r>
              <a:rPr lang="en-US" sz="1400" b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work with a Study Feasibility Review </a:t>
            </a:r>
          </a:p>
          <a:p>
            <a:pPr marL="12699">
              <a:lnSpc>
                <a:spcPct val="90000"/>
              </a:lnSpc>
              <a:buClr>
                <a:srgbClr val="043C88"/>
              </a:buClr>
              <a:buSzPct val="110000"/>
              <a:tabLst>
                <a:tab pos="208279" algn="l"/>
              </a:tabLst>
            </a:pPr>
            <a:r>
              <a:rPr lang="en-US" sz="140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Submit your proposal/study concepts to the Coordinating Center for PCORnet® prior to submitting for funding opportunities to assess if your study is well-suited for the PCORnet infrastructure.</a:t>
            </a:r>
            <a:endParaRPr sz="1400">
              <a:solidFill>
                <a:schemeClr val="bg2">
                  <a:lumMod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FA2C5F1B-2A7F-07E9-DDCE-FE2AE05A87A2}"/>
              </a:ext>
            </a:extLst>
          </p:cNvPr>
          <p:cNvSpPr txBox="1"/>
          <p:nvPr/>
        </p:nvSpPr>
        <p:spPr>
          <a:xfrm>
            <a:off x="1560989" y="4737468"/>
            <a:ext cx="3418635" cy="98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lnSpc>
                <a:spcPct val="90000"/>
              </a:lnSpc>
              <a:buClr>
                <a:srgbClr val="043C88"/>
              </a:buClr>
              <a:buSzPct val="110000"/>
              <a:tabLst>
                <a:tab pos="208279" algn="l"/>
              </a:tabLst>
            </a:pPr>
            <a:r>
              <a:rPr lang="en-US" sz="1400" b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Build your study team with a </a:t>
            </a:r>
            <a:br>
              <a:rPr lang="en-US" sz="1400" b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</a:br>
            <a:r>
              <a:rPr lang="en-US" sz="1400" b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Network Collaborator Request </a:t>
            </a:r>
          </a:p>
          <a:p>
            <a:pPr marL="12699">
              <a:lnSpc>
                <a:spcPct val="90000"/>
              </a:lnSpc>
              <a:buClr>
                <a:srgbClr val="043C88"/>
              </a:buClr>
              <a:buSzPct val="110000"/>
              <a:tabLst>
                <a:tab pos="208279" algn="l"/>
              </a:tabLst>
            </a:pPr>
            <a:r>
              <a:rPr lang="en-US" sz="140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Connect with expert investigators and patients to collaborate on study planning and implementation.</a:t>
            </a:r>
            <a:endParaRPr sz="1400">
              <a:solidFill>
                <a:schemeClr val="bg2">
                  <a:lumMod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EAE7D430-D8CE-B3D6-9D86-3D4070600A04}"/>
              </a:ext>
            </a:extLst>
          </p:cNvPr>
          <p:cNvSpPr txBox="1"/>
          <p:nvPr/>
        </p:nvSpPr>
        <p:spPr>
          <a:xfrm>
            <a:off x="6319546" y="3105437"/>
            <a:ext cx="3407138" cy="98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lnSpc>
                <a:spcPct val="90000"/>
              </a:lnSpc>
              <a:buClr>
                <a:srgbClr val="043C88"/>
              </a:buClr>
              <a:buSzPct val="110000"/>
              <a:tabLst>
                <a:tab pos="208279" algn="l"/>
              </a:tabLst>
            </a:pPr>
            <a:r>
              <a:rPr lang="en-US" sz="1400" b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Get data insights from PCORnet® </a:t>
            </a:r>
            <a:br>
              <a:rPr lang="en-US" sz="1400" b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</a:br>
            <a:r>
              <a:rPr lang="en-US" sz="1400" b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Clinical Research Networks with a </a:t>
            </a:r>
            <a:br>
              <a:rPr lang="en-US" sz="1400" b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</a:br>
            <a:r>
              <a:rPr lang="en-US" sz="1400" b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Data Network Request</a:t>
            </a:r>
          </a:p>
          <a:p>
            <a:pPr marL="12699">
              <a:lnSpc>
                <a:spcPct val="90000"/>
              </a:lnSpc>
              <a:buClr>
                <a:srgbClr val="043C88"/>
              </a:buClr>
              <a:buSzPct val="110000"/>
              <a:tabLst>
                <a:tab pos="208279" algn="l"/>
              </a:tabLst>
            </a:pPr>
            <a:r>
              <a:rPr lang="en-US" sz="140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Obtain aggregated results for informing research project development.</a:t>
            </a:r>
            <a:endParaRPr sz="1400">
              <a:solidFill>
                <a:schemeClr val="bg2">
                  <a:lumMod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A8006F48-EDA7-B5DE-FA91-408F3C59ED21}"/>
              </a:ext>
            </a:extLst>
          </p:cNvPr>
          <p:cNvSpPr txBox="1"/>
          <p:nvPr/>
        </p:nvSpPr>
        <p:spPr>
          <a:xfrm>
            <a:off x="6319545" y="4737468"/>
            <a:ext cx="3551567" cy="1370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lnSpc>
                <a:spcPct val="90000"/>
              </a:lnSpc>
              <a:buClr>
                <a:srgbClr val="043C88"/>
              </a:buClr>
              <a:buSzPct val="110000"/>
              <a:tabLst>
                <a:tab pos="208279" algn="l"/>
              </a:tabLst>
            </a:pPr>
            <a:r>
              <a:rPr lang="en-US" sz="1400" b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Lead the future of patient-centered research with a PCORnet® Study Designation Request </a:t>
            </a:r>
          </a:p>
          <a:p>
            <a:pPr marL="12699">
              <a:lnSpc>
                <a:spcPct val="90000"/>
              </a:lnSpc>
              <a:buClr>
                <a:srgbClr val="043C88"/>
              </a:buClr>
              <a:buSzPct val="110000"/>
              <a:tabLst>
                <a:tab pos="208279" algn="l"/>
              </a:tabLst>
            </a:pPr>
            <a:r>
              <a:rPr lang="en-US" sz="140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Following procurement of study funding, apply to become a PCORnet® Study. PCORnet® Studies enjoy benefits like increased visibility through PCORnet communications channels, shared learning opportunities, and expert support. </a:t>
            </a:r>
            <a:endParaRPr sz="1400">
              <a:solidFill>
                <a:schemeClr val="bg2">
                  <a:lumMod val="2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7042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701675" y="751671"/>
            <a:ext cx="11047413" cy="1102994"/>
          </a:xfrm>
        </p:spPr>
        <p:txBody>
          <a:bodyPr vert="horz" wrap="square" lIns="0" tIns="104775" rIns="0" bIns="0" rtlCol="0" anchor="ctr" anchorCtr="0">
            <a:spAutoFit/>
          </a:bodyPr>
          <a:lstStyle/>
          <a:p>
            <a:r>
              <a:rPr lang="en-US"/>
              <a:t>A Secure Infrastructure Makes </a:t>
            </a:r>
            <a:br>
              <a:rPr lang="en-US"/>
            </a:br>
            <a:r>
              <a:rPr lang="en-US"/>
              <a:t>Real-World Data Accessible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31D48EC-997C-0EC1-370B-75C6FDCABAA8}"/>
              </a:ext>
            </a:extLst>
          </p:cNvPr>
          <p:cNvGrpSpPr/>
          <p:nvPr/>
        </p:nvGrpSpPr>
        <p:grpSpPr>
          <a:xfrm>
            <a:off x="2030412" y="2022460"/>
            <a:ext cx="8131175" cy="3312961"/>
            <a:chOff x="2132009" y="1918488"/>
            <a:chExt cx="8131175" cy="3312961"/>
          </a:xfrm>
        </p:grpSpPr>
        <p:pic>
          <p:nvPicPr>
            <p:cNvPr id="5" name="object 5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2747" y="2278862"/>
              <a:ext cx="1378496" cy="1271586"/>
            </a:xfrm>
            <a:prstGeom prst="rect">
              <a:avLst/>
            </a:prstGeom>
          </p:spPr>
        </p:pic>
        <p:grpSp>
          <p:nvGrpSpPr>
            <p:cNvPr id="6" name="object 6"/>
            <p:cNvGrpSpPr/>
            <p:nvPr/>
          </p:nvGrpSpPr>
          <p:grpSpPr>
            <a:xfrm>
              <a:off x="2426004" y="2150275"/>
              <a:ext cx="1997710" cy="1442720"/>
              <a:chOff x="902004" y="2150275"/>
              <a:chExt cx="1997710" cy="1442720"/>
            </a:xfrm>
          </p:grpSpPr>
          <p:pic>
            <p:nvPicPr>
              <p:cNvPr id="7" name="object 7"/>
              <p:cNvPicPr/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2004" y="2150275"/>
                <a:ext cx="1285874" cy="1442553"/>
              </a:xfrm>
              <a:prstGeom prst="rect">
                <a:avLst/>
              </a:prstGeom>
            </p:spPr>
          </p:pic>
          <p:sp>
            <p:nvSpPr>
              <p:cNvPr id="8" name="object 8"/>
              <p:cNvSpPr/>
              <p:nvPr/>
            </p:nvSpPr>
            <p:spPr>
              <a:xfrm>
                <a:off x="2199474" y="2869411"/>
                <a:ext cx="700405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700405" h="104775">
                    <a:moveTo>
                      <a:pt x="595312" y="0"/>
                    </a:moveTo>
                    <a:lnTo>
                      <a:pt x="595312" y="34925"/>
                    </a:lnTo>
                    <a:lnTo>
                      <a:pt x="0" y="34925"/>
                    </a:lnTo>
                    <a:lnTo>
                      <a:pt x="0" y="69850"/>
                    </a:lnTo>
                    <a:lnTo>
                      <a:pt x="595312" y="69850"/>
                    </a:lnTo>
                    <a:lnTo>
                      <a:pt x="595312" y="104775"/>
                    </a:lnTo>
                    <a:lnTo>
                      <a:pt x="700087" y="52387"/>
                    </a:lnTo>
                    <a:lnTo>
                      <a:pt x="595312" y="0"/>
                    </a:lnTo>
                    <a:close/>
                  </a:path>
                </a:pathLst>
              </a:custGeom>
              <a:solidFill>
                <a:srgbClr val="4A9FC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" name="object 9"/>
            <p:cNvSpPr/>
            <p:nvPr/>
          </p:nvSpPr>
          <p:spPr>
            <a:xfrm>
              <a:off x="5864226" y="2869412"/>
              <a:ext cx="700405" cy="104775"/>
            </a:xfrm>
            <a:custGeom>
              <a:avLst/>
              <a:gdLst/>
              <a:ahLst/>
              <a:cxnLst/>
              <a:rect l="l" t="t" r="r" b="b"/>
              <a:pathLst>
                <a:path w="700404" h="104775">
                  <a:moveTo>
                    <a:pt x="595312" y="0"/>
                  </a:moveTo>
                  <a:lnTo>
                    <a:pt x="595312" y="34925"/>
                  </a:lnTo>
                  <a:lnTo>
                    <a:pt x="0" y="34925"/>
                  </a:lnTo>
                  <a:lnTo>
                    <a:pt x="0" y="69850"/>
                  </a:lnTo>
                  <a:lnTo>
                    <a:pt x="595312" y="69850"/>
                  </a:lnTo>
                  <a:lnTo>
                    <a:pt x="595312" y="104775"/>
                  </a:lnTo>
                  <a:lnTo>
                    <a:pt x="700087" y="52387"/>
                  </a:lnTo>
                  <a:lnTo>
                    <a:pt x="595312" y="0"/>
                  </a:lnTo>
                  <a:close/>
                </a:path>
              </a:pathLst>
            </a:custGeom>
            <a:solidFill>
              <a:srgbClr val="4A9F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5728" y="2157412"/>
              <a:ext cx="1278723" cy="1417204"/>
            </a:xfrm>
            <a:prstGeom prst="rect">
              <a:avLst/>
            </a:prstGeom>
          </p:spPr>
        </p:pic>
        <p:grpSp>
          <p:nvGrpSpPr>
            <p:cNvPr id="11" name="object 11"/>
            <p:cNvGrpSpPr/>
            <p:nvPr/>
          </p:nvGrpSpPr>
          <p:grpSpPr>
            <a:xfrm>
              <a:off x="7957350" y="2869408"/>
              <a:ext cx="700405" cy="104775"/>
              <a:chOff x="6433349" y="2869407"/>
              <a:chExt cx="700405" cy="104775"/>
            </a:xfrm>
          </p:grpSpPr>
          <p:pic>
            <p:nvPicPr>
              <p:cNvPr id="12" name="object 12"/>
              <p:cNvPicPr/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28657" y="2869407"/>
                <a:ext cx="69850" cy="104775"/>
              </a:xfrm>
              <a:prstGeom prst="rect">
                <a:avLst/>
              </a:prstGeom>
            </p:spPr>
          </p:pic>
          <p:sp>
            <p:nvSpPr>
              <p:cNvPr id="13" name="object 13"/>
              <p:cNvSpPr/>
              <p:nvPr/>
            </p:nvSpPr>
            <p:spPr>
              <a:xfrm>
                <a:off x="6433350" y="2904337"/>
                <a:ext cx="70040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700404" h="34925">
                    <a:moveTo>
                      <a:pt x="595312" y="0"/>
                    </a:moveTo>
                    <a:lnTo>
                      <a:pt x="0" y="0"/>
                    </a:lnTo>
                    <a:lnTo>
                      <a:pt x="0" y="34925"/>
                    </a:lnTo>
                    <a:lnTo>
                      <a:pt x="595312" y="34925"/>
                    </a:lnTo>
                    <a:lnTo>
                      <a:pt x="595312" y="0"/>
                    </a:lnTo>
                    <a:close/>
                  </a:path>
                  <a:path w="700404" h="34925">
                    <a:moveTo>
                      <a:pt x="700074" y="17462"/>
                    </a:moveTo>
                    <a:lnTo>
                      <a:pt x="665149" y="0"/>
                    </a:lnTo>
                    <a:lnTo>
                      <a:pt x="612762" y="0"/>
                    </a:lnTo>
                    <a:lnTo>
                      <a:pt x="612762" y="34925"/>
                    </a:lnTo>
                    <a:lnTo>
                      <a:pt x="665149" y="34925"/>
                    </a:lnTo>
                    <a:lnTo>
                      <a:pt x="700074" y="17462"/>
                    </a:lnTo>
                    <a:close/>
                  </a:path>
                </a:pathLst>
              </a:custGeom>
              <a:solidFill>
                <a:srgbClr val="4A9FC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14" name="object 14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12962" y="2093126"/>
              <a:ext cx="1343023" cy="1375917"/>
            </a:xfrm>
            <a:prstGeom prst="rect">
              <a:avLst/>
            </a:prstGeom>
          </p:spPr>
        </p:pic>
        <p:grpSp>
          <p:nvGrpSpPr>
            <p:cNvPr id="15" name="object 15"/>
            <p:cNvGrpSpPr/>
            <p:nvPr/>
          </p:nvGrpSpPr>
          <p:grpSpPr>
            <a:xfrm>
              <a:off x="2132009" y="1918488"/>
              <a:ext cx="8131175" cy="1141730"/>
              <a:chOff x="608008" y="1918488"/>
              <a:chExt cx="8131175" cy="1141730"/>
            </a:xfrm>
          </p:grpSpPr>
          <p:pic>
            <p:nvPicPr>
              <p:cNvPr id="16" name="object 16"/>
              <p:cNvPicPr/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7027" y="2955126"/>
                <a:ext cx="69850" cy="104775"/>
              </a:xfrm>
              <a:prstGeom prst="rect">
                <a:avLst/>
              </a:prstGeom>
            </p:spPr>
          </p:pic>
          <p:sp>
            <p:nvSpPr>
              <p:cNvPr id="17" name="object 17"/>
              <p:cNvSpPr/>
              <p:nvPr/>
            </p:nvSpPr>
            <p:spPr>
              <a:xfrm>
                <a:off x="607999" y="1918499"/>
                <a:ext cx="8131175" cy="1106805"/>
              </a:xfrm>
              <a:custGeom>
                <a:avLst/>
                <a:gdLst/>
                <a:ahLst/>
                <a:cxnLst/>
                <a:rect l="l" t="t" r="r" b="b"/>
                <a:pathLst>
                  <a:path w="8131175" h="1106805">
                    <a:moveTo>
                      <a:pt x="179031" y="1071549"/>
                    </a:moveTo>
                    <a:lnTo>
                      <a:pt x="34937" y="1071549"/>
                    </a:lnTo>
                    <a:lnTo>
                      <a:pt x="34937" y="1089012"/>
                    </a:lnTo>
                    <a:lnTo>
                      <a:pt x="179031" y="1089012"/>
                    </a:lnTo>
                    <a:lnTo>
                      <a:pt x="179031" y="1071549"/>
                    </a:lnTo>
                    <a:close/>
                  </a:path>
                  <a:path w="8131175" h="1106805">
                    <a:moveTo>
                      <a:pt x="283794" y="1089025"/>
                    </a:moveTo>
                    <a:lnTo>
                      <a:pt x="248869" y="1071562"/>
                    </a:lnTo>
                    <a:lnTo>
                      <a:pt x="196481" y="1071562"/>
                    </a:lnTo>
                    <a:lnTo>
                      <a:pt x="196481" y="1106487"/>
                    </a:lnTo>
                    <a:lnTo>
                      <a:pt x="248869" y="1106487"/>
                    </a:lnTo>
                    <a:lnTo>
                      <a:pt x="283794" y="1089025"/>
                    </a:lnTo>
                    <a:close/>
                  </a:path>
                  <a:path w="8131175" h="1106805">
                    <a:moveTo>
                      <a:pt x="8131175" y="0"/>
                    </a:moveTo>
                    <a:lnTo>
                      <a:pt x="0" y="0"/>
                    </a:lnTo>
                    <a:lnTo>
                      <a:pt x="0" y="1106487"/>
                    </a:lnTo>
                    <a:lnTo>
                      <a:pt x="179019" y="1106487"/>
                    </a:lnTo>
                    <a:lnTo>
                      <a:pt x="179019" y="1089025"/>
                    </a:lnTo>
                    <a:lnTo>
                      <a:pt x="34925" y="1089025"/>
                    </a:lnTo>
                    <a:lnTo>
                      <a:pt x="34925" y="1071562"/>
                    </a:lnTo>
                    <a:lnTo>
                      <a:pt x="34925" y="34925"/>
                    </a:lnTo>
                    <a:lnTo>
                      <a:pt x="34925" y="17462"/>
                    </a:lnTo>
                    <a:lnTo>
                      <a:pt x="34937" y="34912"/>
                    </a:lnTo>
                    <a:lnTo>
                      <a:pt x="8096250" y="34912"/>
                    </a:lnTo>
                    <a:lnTo>
                      <a:pt x="8096250" y="997153"/>
                    </a:lnTo>
                    <a:lnTo>
                      <a:pt x="7953921" y="997153"/>
                    </a:lnTo>
                    <a:lnTo>
                      <a:pt x="7953921" y="1014933"/>
                    </a:lnTo>
                    <a:lnTo>
                      <a:pt x="7953921" y="1032713"/>
                    </a:lnTo>
                    <a:lnTo>
                      <a:pt x="8131175" y="1032713"/>
                    </a:lnTo>
                    <a:lnTo>
                      <a:pt x="8131175" y="1014933"/>
                    </a:lnTo>
                    <a:lnTo>
                      <a:pt x="8096250" y="1014933"/>
                    </a:lnTo>
                    <a:lnTo>
                      <a:pt x="8096250" y="1014615"/>
                    </a:lnTo>
                    <a:lnTo>
                      <a:pt x="8131175" y="1014615"/>
                    </a:lnTo>
                    <a:lnTo>
                      <a:pt x="8131175" y="997153"/>
                    </a:lnTo>
                    <a:lnTo>
                      <a:pt x="8131175" y="34925"/>
                    </a:lnTo>
                    <a:lnTo>
                      <a:pt x="8131175" y="17462"/>
                    </a:lnTo>
                    <a:lnTo>
                      <a:pt x="8131175" y="0"/>
                    </a:lnTo>
                    <a:close/>
                  </a:path>
                </a:pathLst>
              </a:custGeom>
              <a:solidFill>
                <a:srgbClr val="4A9FC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9" name="object 19"/>
            <p:cNvSpPr txBox="1"/>
            <p:nvPr/>
          </p:nvSpPr>
          <p:spPr>
            <a:xfrm>
              <a:off x="2243753" y="3613404"/>
              <a:ext cx="1579245" cy="11899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spcBef>
                  <a:spcPts val="100"/>
                </a:spcBef>
              </a:pPr>
              <a:r>
                <a:rPr sz="2000" b="1">
                  <a:solidFill>
                    <a:schemeClr val="accent3"/>
                  </a:solidFill>
                  <a:latin typeface="Calibri"/>
                  <a:cs typeface="Calibri"/>
                </a:rPr>
                <a:t>Step</a:t>
              </a:r>
              <a:r>
                <a:rPr sz="2000" b="1" spc="-20">
                  <a:solidFill>
                    <a:schemeClr val="accent3"/>
                  </a:solidFill>
                  <a:latin typeface="Calibri"/>
                  <a:cs typeface="Calibri"/>
                </a:rPr>
                <a:t> </a:t>
              </a:r>
              <a:r>
                <a:rPr sz="2000" b="1" spc="-50">
                  <a:solidFill>
                    <a:schemeClr val="accent3"/>
                  </a:solidFill>
                  <a:latin typeface="Calibri"/>
                  <a:cs typeface="Calibri"/>
                </a:rPr>
                <a:t>1</a:t>
              </a:r>
              <a:endParaRPr sz="2000">
                <a:solidFill>
                  <a:schemeClr val="accent3"/>
                </a:solidFill>
                <a:latin typeface="Calibri"/>
                <a:cs typeface="Calibri"/>
              </a:endParaRPr>
            </a:p>
            <a:p>
              <a:pPr algn="ctr">
                <a:lnSpc>
                  <a:spcPct val="100000"/>
                </a:lnSpc>
              </a:pPr>
              <a:r>
                <a:rPr sz="1400">
                  <a:solidFill>
                    <a:srgbClr val="1F214C"/>
                  </a:solidFill>
                  <a:latin typeface="Calibri"/>
                  <a:cs typeface="Calibri"/>
                </a:rPr>
                <a:t>The </a:t>
              </a:r>
              <a:r>
                <a:rPr lang="en-US" sz="1400" spc="-10">
                  <a:solidFill>
                    <a:srgbClr val="1F214C"/>
                  </a:solidFill>
                  <a:latin typeface="Calibri"/>
                  <a:cs typeface="Calibri"/>
                </a:rPr>
                <a:t>r</a:t>
              </a:r>
              <a:r>
                <a:rPr sz="1400" spc="-10">
                  <a:solidFill>
                    <a:srgbClr val="1F214C"/>
                  </a:solidFill>
                  <a:latin typeface="Calibri"/>
                  <a:cs typeface="Calibri"/>
                </a:rPr>
                <a:t>equestor</a:t>
              </a:r>
              <a:endParaRPr sz="1400">
                <a:latin typeface="Calibri"/>
                <a:cs typeface="Calibri"/>
              </a:endParaRPr>
            </a:p>
            <a:p>
              <a:pPr marL="12700" marR="5080" indent="-1905" algn="ctr">
                <a:lnSpc>
                  <a:spcPct val="100699"/>
                </a:lnSpc>
                <a:spcBef>
                  <a:spcPts val="10"/>
                </a:spcBef>
              </a:pPr>
              <a:r>
                <a:rPr sz="1400">
                  <a:solidFill>
                    <a:srgbClr val="1F214C"/>
                  </a:solidFill>
                  <a:latin typeface="Calibri"/>
                  <a:cs typeface="Calibri"/>
                </a:rPr>
                <a:t>submits</a:t>
              </a:r>
              <a:r>
                <a:rPr sz="1400" spc="-20">
                  <a:solidFill>
                    <a:srgbClr val="1F214C"/>
                  </a:solidFill>
                  <a:latin typeface="Calibri"/>
                  <a:cs typeface="Calibri"/>
                </a:rPr>
                <a:t> </a:t>
              </a:r>
              <a:r>
                <a:rPr sz="1400">
                  <a:solidFill>
                    <a:srgbClr val="1F214C"/>
                  </a:solidFill>
                  <a:latin typeface="Calibri"/>
                  <a:cs typeface="Calibri"/>
                </a:rPr>
                <a:t>a</a:t>
              </a:r>
              <a:r>
                <a:rPr sz="1400" spc="-10">
                  <a:solidFill>
                    <a:srgbClr val="1F214C"/>
                  </a:solidFill>
                  <a:latin typeface="Calibri"/>
                  <a:cs typeface="Calibri"/>
                </a:rPr>
                <a:t> question </a:t>
              </a:r>
              <a:r>
                <a:rPr sz="1400">
                  <a:solidFill>
                    <a:srgbClr val="1F214C"/>
                  </a:solidFill>
                  <a:latin typeface="Calibri"/>
                  <a:cs typeface="Calibri"/>
                </a:rPr>
                <a:t>through</a:t>
              </a:r>
              <a:r>
                <a:rPr sz="1400" spc="-15">
                  <a:solidFill>
                    <a:srgbClr val="1F214C"/>
                  </a:solidFill>
                  <a:latin typeface="Calibri"/>
                  <a:cs typeface="Calibri"/>
                </a:rPr>
                <a:t> </a:t>
              </a:r>
              <a:r>
                <a:rPr sz="1400" spc="-25">
                  <a:solidFill>
                    <a:srgbClr val="1F214C"/>
                  </a:solidFill>
                  <a:latin typeface="Calibri"/>
                  <a:cs typeface="Calibri"/>
                </a:rPr>
                <a:t>the </a:t>
              </a:r>
              <a:r>
                <a:rPr sz="1400">
                  <a:solidFill>
                    <a:srgbClr val="1F214C"/>
                  </a:solidFill>
                  <a:latin typeface="Calibri"/>
                  <a:cs typeface="Calibri"/>
                </a:rPr>
                <a:t>PCORnet®</a:t>
              </a:r>
              <a:r>
                <a:rPr sz="1400" spc="-40">
                  <a:solidFill>
                    <a:srgbClr val="1F214C"/>
                  </a:solidFill>
                  <a:latin typeface="Calibri"/>
                  <a:cs typeface="Calibri"/>
                </a:rPr>
                <a:t> </a:t>
              </a:r>
              <a:r>
                <a:rPr sz="1400">
                  <a:solidFill>
                    <a:srgbClr val="1F214C"/>
                  </a:solidFill>
                  <a:latin typeface="Calibri"/>
                  <a:cs typeface="Calibri"/>
                </a:rPr>
                <a:t>Front</a:t>
              </a:r>
              <a:r>
                <a:rPr sz="1400" spc="-10">
                  <a:solidFill>
                    <a:srgbClr val="1F214C"/>
                  </a:solidFill>
                  <a:latin typeface="Calibri"/>
                  <a:cs typeface="Calibri"/>
                </a:rPr>
                <a:t> </a:t>
              </a:r>
              <a:r>
                <a:rPr sz="1400" spc="-25">
                  <a:solidFill>
                    <a:srgbClr val="1F214C"/>
                  </a:solidFill>
                  <a:latin typeface="Calibri"/>
                  <a:cs typeface="Calibri"/>
                </a:rPr>
                <a:t>Door</a:t>
              </a:r>
              <a:endParaRPr sz="1400">
                <a:latin typeface="Calibri"/>
                <a:cs typeface="Calibri"/>
              </a:endParaRPr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4203725" y="3622547"/>
              <a:ext cx="1844675" cy="160890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spcBef>
                  <a:spcPts val="100"/>
                </a:spcBef>
              </a:pPr>
              <a:r>
                <a:rPr sz="2000" b="1">
                  <a:solidFill>
                    <a:schemeClr val="accent3"/>
                  </a:solidFill>
                  <a:latin typeface="Calibri"/>
                  <a:cs typeface="Calibri"/>
                </a:rPr>
                <a:t>Step</a:t>
              </a:r>
              <a:r>
                <a:rPr sz="2000" b="1" spc="-20">
                  <a:solidFill>
                    <a:schemeClr val="accent3"/>
                  </a:solidFill>
                  <a:latin typeface="Calibri"/>
                  <a:cs typeface="Calibri"/>
                </a:rPr>
                <a:t> </a:t>
              </a:r>
              <a:r>
                <a:rPr sz="2000" b="1" spc="-50">
                  <a:solidFill>
                    <a:schemeClr val="accent3"/>
                  </a:solidFill>
                  <a:latin typeface="Calibri"/>
                  <a:cs typeface="Calibri"/>
                </a:rPr>
                <a:t>2</a:t>
              </a:r>
              <a:endParaRPr sz="2000">
                <a:solidFill>
                  <a:schemeClr val="accent3"/>
                </a:solidFill>
                <a:latin typeface="Calibri"/>
                <a:cs typeface="Calibri"/>
              </a:endParaRPr>
            </a:p>
            <a:p>
              <a:pPr algn="ctr">
                <a:lnSpc>
                  <a:spcPct val="100000"/>
                </a:lnSpc>
              </a:pPr>
              <a:r>
                <a:rPr sz="1400">
                  <a:solidFill>
                    <a:srgbClr val="1F214C"/>
                  </a:solidFill>
                  <a:latin typeface="Calibri"/>
                  <a:cs typeface="Calibri"/>
                </a:rPr>
                <a:t>The</a:t>
              </a:r>
              <a:r>
                <a:rPr sz="1400" spc="-20">
                  <a:solidFill>
                    <a:srgbClr val="1F214C"/>
                  </a:solidFill>
                  <a:latin typeface="Calibri"/>
                  <a:cs typeface="Calibri"/>
                </a:rPr>
                <a:t> </a:t>
              </a:r>
              <a:r>
                <a:rPr sz="1400">
                  <a:solidFill>
                    <a:srgbClr val="1F214C"/>
                  </a:solidFill>
                  <a:latin typeface="Calibri"/>
                  <a:cs typeface="Calibri"/>
                </a:rPr>
                <a:t>Coordinating</a:t>
              </a:r>
              <a:r>
                <a:rPr sz="1400" spc="-5">
                  <a:solidFill>
                    <a:srgbClr val="1F214C"/>
                  </a:solidFill>
                  <a:latin typeface="Calibri"/>
                  <a:cs typeface="Calibri"/>
                </a:rPr>
                <a:t> </a:t>
              </a:r>
              <a:r>
                <a:rPr sz="1400" spc="-10">
                  <a:solidFill>
                    <a:srgbClr val="1F214C"/>
                  </a:solidFill>
                  <a:latin typeface="Calibri"/>
                  <a:cs typeface="Calibri"/>
                </a:rPr>
                <a:t>Center</a:t>
              </a:r>
              <a:endParaRPr sz="1400">
                <a:latin typeface="Calibri"/>
                <a:cs typeface="Calibri"/>
              </a:endParaRPr>
            </a:p>
            <a:p>
              <a:pPr marL="12065" marR="5080" algn="ctr">
                <a:lnSpc>
                  <a:spcPct val="97900"/>
                </a:lnSpc>
                <a:spcBef>
                  <a:spcPts val="60"/>
                </a:spcBef>
              </a:pPr>
              <a:r>
                <a:rPr lang="en-US" sz="1400">
                  <a:solidFill>
                    <a:srgbClr val="1F214C"/>
                  </a:solidFill>
                  <a:latin typeface="Calibri"/>
                  <a:cs typeface="Calibri"/>
                </a:rPr>
                <a:t>for PCORnet® </a:t>
              </a:r>
              <a:r>
                <a:rPr sz="1400">
                  <a:solidFill>
                    <a:srgbClr val="1F214C"/>
                  </a:solidFill>
                  <a:latin typeface="Calibri"/>
                  <a:cs typeface="Calibri"/>
                </a:rPr>
                <a:t>reviews</a:t>
              </a:r>
              <a:r>
                <a:rPr sz="1400" spc="-20">
                  <a:solidFill>
                    <a:srgbClr val="1F214C"/>
                  </a:solidFill>
                  <a:latin typeface="Calibri"/>
                  <a:cs typeface="Calibri"/>
                </a:rPr>
                <a:t> </a:t>
              </a:r>
              <a:r>
                <a:rPr sz="1400">
                  <a:solidFill>
                    <a:srgbClr val="1F214C"/>
                  </a:solidFill>
                  <a:latin typeface="Calibri"/>
                  <a:cs typeface="Calibri"/>
                </a:rPr>
                <a:t>the</a:t>
              </a:r>
              <a:r>
                <a:rPr sz="1400" spc="-5">
                  <a:solidFill>
                    <a:srgbClr val="1F214C"/>
                  </a:solidFill>
                  <a:latin typeface="Calibri"/>
                  <a:cs typeface="Calibri"/>
                </a:rPr>
                <a:t> </a:t>
              </a:r>
              <a:r>
                <a:rPr sz="1400">
                  <a:solidFill>
                    <a:srgbClr val="1F214C"/>
                  </a:solidFill>
                  <a:latin typeface="Calibri"/>
                  <a:cs typeface="Calibri"/>
                </a:rPr>
                <a:t>question</a:t>
              </a:r>
              <a:r>
                <a:rPr sz="1400" spc="-10">
                  <a:solidFill>
                    <a:srgbClr val="1F214C"/>
                  </a:solidFill>
                  <a:latin typeface="Calibri"/>
                  <a:cs typeface="Calibri"/>
                </a:rPr>
                <a:t> </a:t>
              </a:r>
              <a:r>
                <a:rPr sz="1400" spc="-25">
                  <a:solidFill>
                    <a:srgbClr val="1F214C"/>
                  </a:solidFill>
                  <a:latin typeface="Calibri"/>
                  <a:cs typeface="Calibri"/>
                </a:rPr>
                <a:t>and </a:t>
              </a:r>
              <a:r>
                <a:rPr sz="1400">
                  <a:solidFill>
                    <a:srgbClr val="1F214C"/>
                  </a:solidFill>
                  <a:latin typeface="Calibri"/>
                  <a:cs typeface="Calibri"/>
                </a:rPr>
                <a:t>consults</a:t>
              </a:r>
              <a:r>
                <a:rPr sz="1400" spc="-40">
                  <a:solidFill>
                    <a:srgbClr val="1F214C"/>
                  </a:solidFill>
                  <a:latin typeface="Calibri"/>
                  <a:cs typeface="Calibri"/>
                </a:rPr>
                <a:t> </a:t>
              </a:r>
              <a:r>
                <a:rPr sz="1400">
                  <a:solidFill>
                    <a:srgbClr val="1F214C"/>
                  </a:solidFill>
                  <a:latin typeface="Calibri"/>
                  <a:cs typeface="Calibri"/>
                </a:rPr>
                <a:t>with</a:t>
              </a:r>
              <a:r>
                <a:rPr sz="1400" spc="-20">
                  <a:solidFill>
                    <a:srgbClr val="1F214C"/>
                  </a:solidFill>
                  <a:latin typeface="Calibri"/>
                  <a:cs typeface="Calibri"/>
                </a:rPr>
                <a:t> </a:t>
              </a:r>
              <a:r>
                <a:rPr sz="1400" spc="-25">
                  <a:solidFill>
                    <a:srgbClr val="1F214C"/>
                  </a:solidFill>
                  <a:latin typeface="Calibri"/>
                  <a:cs typeface="Calibri"/>
                </a:rPr>
                <a:t>the </a:t>
              </a:r>
              <a:r>
                <a:rPr lang="en-US" sz="1400">
                  <a:solidFill>
                    <a:srgbClr val="1F214C"/>
                  </a:solidFill>
                  <a:latin typeface="Calibri"/>
                  <a:cs typeface="Calibri"/>
                </a:rPr>
                <a:t>r</a:t>
              </a:r>
              <a:r>
                <a:rPr sz="1400">
                  <a:solidFill>
                    <a:srgbClr val="1F214C"/>
                  </a:solidFill>
                  <a:latin typeface="Calibri"/>
                  <a:cs typeface="Calibri"/>
                </a:rPr>
                <a:t>equestor</a:t>
              </a:r>
              <a:r>
                <a:rPr sz="1400" spc="-30">
                  <a:solidFill>
                    <a:srgbClr val="1F214C"/>
                  </a:solidFill>
                  <a:latin typeface="Calibri"/>
                  <a:cs typeface="Calibri"/>
                </a:rPr>
                <a:t> </a:t>
              </a:r>
              <a:r>
                <a:rPr sz="1400" spc="-20">
                  <a:solidFill>
                    <a:srgbClr val="1F214C"/>
                  </a:solidFill>
                  <a:latin typeface="Calibri"/>
                  <a:cs typeface="Calibri"/>
                </a:rPr>
                <a:t>about</a:t>
              </a:r>
              <a:endParaRPr sz="1400">
                <a:latin typeface="Calibri"/>
                <a:cs typeface="Calibri"/>
              </a:endParaRPr>
            </a:p>
            <a:p>
              <a:pPr algn="ctr">
                <a:spcBef>
                  <a:spcPts val="20"/>
                </a:spcBef>
              </a:pPr>
              <a:r>
                <a:rPr sz="1400">
                  <a:solidFill>
                    <a:srgbClr val="1F214C"/>
                  </a:solidFill>
                  <a:latin typeface="Calibri"/>
                  <a:cs typeface="Calibri"/>
                </a:rPr>
                <a:t>next </a:t>
              </a:r>
              <a:r>
                <a:rPr sz="1400" spc="-10">
                  <a:solidFill>
                    <a:srgbClr val="1F214C"/>
                  </a:solidFill>
                  <a:latin typeface="Calibri"/>
                  <a:cs typeface="Calibri"/>
                </a:rPr>
                <a:t>steps</a:t>
              </a:r>
              <a:endParaRPr sz="1400">
                <a:latin typeface="Calibri"/>
                <a:cs typeface="Calibri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6346796" y="3616453"/>
              <a:ext cx="1820534" cy="161326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spcBef>
                  <a:spcPts val="100"/>
                </a:spcBef>
              </a:pPr>
              <a:r>
                <a:rPr sz="2000" b="1">
                  <a:solidFill>
                    <a:schemeClr val="accent3"/>
                  </a:solidFill>
                  <a:latin typeface="Calibri"/>
                  <a:cs typeface="Calibri"/>
                </a:rPr>
                <a:t>Step 3</a:t>
              </a:r>
              <a:endParaRPr sz="2000">
                <a:solidFill>
                  <a:schemeClr val="accent3"/>
                </a:solidFill>
                <a:latin typeface="Calibri"/>
                <a:cs typeface="Calibri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400">
                  <a:solidFill>
                    <a:srgbClr val="1F214C"/>
                  </a:solidFill>
                  <a:latin typeface="Calibri"/>
                  <a:cs typeface="Calibri"/>
                </a:rPr>
                <a:t>The Coordinating Center converts the request into a query and sends it to PCORnet® Network Partners via a secure web portal</a:t>
              </a:r>
              <a:endParaRPr sz="1400">
                <a:latin typeface="Calibri"/>
                <a:cs typeface="Calibri"/>
              </a:endParaRPr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8470976" y="3616452"/>
              <a:ext cx="1678305" cy="16103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spcBef>
                  <a:spcPts val="100"/>
                </a:spcBef>
              </a:pPr>
              <a:r>
                <a:rPr sz="2000" b="1">
                  <a:solidFill>
                    <a:schemeClr val="accent3"/>
                  </a:solidFill>
                  <a:latin typeface="Calibri"/>
                  <a:cs typeface="Calibri"/>
                </a:rPr>
                <a:t>Step</a:t>
              </a:r>
              <a:r>
                <a:rPr sz="2000" b="1" spc="-20">
                  <a:solidFill>
                    <a:schemeClr val="accent3"/>
                  </a:solidFill>
                  <a:latin typeface="Calibri"/>
                  <a:cs typeface="Calibri"/>
                </a:rPr>
                <a:t> </a:t>
              </a:r>
              <a:r>
                <a:rPr sz="2000" b="1" spc="-50">
                  <a:solidFill>
                    <a:schemeClr val="accent3"/>
                  </a:solidFill>
                  <a:latin typeface="Calibri"/>
                  <a:cs typeface="Calibri"/>
                </a:rPr>
                <a:t>4</a:t>
              </a:r>
              <a:endParaRPr sz="2000">
                <a:solidFill>
                  <a:schemeClr val="accent3"/>
                </a:solidFill>
                <a:latin typeface="Calibri"/>
                <a:cs typeface="Calibri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400">
                  <a:solidFill>
                    <a:srgbClr val="1F214C"/>
                  </a:solidFill>
                  <a:latin typeface="Calibri"/>
                  <a:cs typeface="Calibri"/>
                </a:rPr>
                <a:t>PCORnet® Network Partners provide a report, which is sent back through the Coordinating Center to the requestor</a:t>
              </a:r>
              <a:endParaRPr sz="1400">
                <a:latin typeface="Calibri"/>
                <a:cs typeface="Calibri"/>
              </a:endParaRPr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01675" y="5598162"/>
            <a:ext cx="8960215" cy="723916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1115">
              <a:spcBef>
                <a:spcPts val="725"/>
              </a:spcBef>
            </a:pPr>
            <a:r>
              <a:rPr lang="en-US" b="1" i="1">
                <a:solidFill>
                  <a:schemeClr val="accent3"/>
                </a:solidFill>
                <a:latin typeface="Calibri"/>
                <a:cs typeface="Calibri"/>
              </a:rPr>
              <a:t>Requestor queries</a:t>
            </a:r>
            <a:r>
              <a:rPr lang="en-US" b="1" i="1" spc="5">
                <a:solidFill>
                  <a:schemeClr val="accent3"/>
                </a:solidFill>
                <a:latin typeface="Calibri"/>
                <a:cs typeface="Calibri"/>
              </a:rPr>
              <a:t> </a:t>
            </a:r>
            <a:r>
              <a:rPr lang="en-US" b="1" i="1">
                <a:solidFill>
                  <a:schemeClr val="accent3"/>
                </a:solidFill>
                <a:latin typeface="Calibri"/>
                <a:cs typeface="Calibri"/>
              </a:rPr>
              <a:t>are</a:t>
            </a:r>
            <a:r>
              <a:rPr lang="en-US" b="1" i="1" spc="-5">
                <a:solidFill>
                  <a:schemeClr val="accent3"/>
                </a:solidFill>
                <a:latin typeface="Calibri"/>
                <a:cs typeface="Calibri"/>
              </a:rPr>
              <a:t> </a:t>
            </a:r>
            <a:r>
              <a:rPr lang="en-US" b="1" i="1">
                <a:solidFill>
                  <a:schemeClr val="accent3"/>
                </a:solidFill>
                <a:latin typeface="Calibri"/>
                <a:cs typeface="Calibri"/>
              </a:rPr>
              <a:t>sent to</a:t>
            </a:r>
            <a:r>
              <a:rPr lang="en-US" b="1" i="1" spc="-5">
                <a:solidFill>
                  <a:schemeClr val="accent3"/>
                </a:solidFill>
                <a:latin typeface="Calibri"/>
                <a:cs typeface="Calibri"/>
              </a:rPr>
              <a:t> </a:t>
            </a:r>
            <a:r>
              <a:rPr lang="en-US" b="1" i="1">
                <a:solidFill>
                  <a:schemeClr val="accent3"/>
                </a:solidFill>
                <a:latin typeface="Calibri"/>
                <a:cs typeface="Calibri"/>
              </a:rPr>
              <a:t>the</a:t>
            </a:r>
            <a:r>
              <a:rPr lang="en-US" b="1" i="1" spc="15">
                <a:solidFill>
                  <a:schemeClr val="accent3"/>
                </a:solidFill>
                <a:latin typeface="Calibri"/>
                <a:cs typeface="Calibri"/>
              </a:rPr>
              <a:t> </a:t>
            </a:r>
            <a:r>
              <a:rPr lang="en-US" b="1" i="1">
                <a:solidFill>
                  <a:schemeClr val="accent3"/>
                </a:solidFill>
                <a:latin typeface="Calibri"/>
                <a:cs typeface="Calibri"/>
              </a:rPr>
              <a:t>data</a:t>
            </a:r>
            <a:r>
              <a:rPr lang="en-US" b="1" i="1" spc="-10">
                <a:solidFill>
                  <a:schemeClr val="accent3"/>
                </a:solidFill>
                <a:latin typeface="Calibri"/>
                <a:cs typeface="Calibri"/>
              </a:rPr>
              <a:t> </a:t>
            </a:r>
            <a:r>
              <a:rPr lang="en-US" b="1" i="1" spc="-50">
                <a:solidFill>
                  <a:schemeClr val="accent3"/>
                </a:solidFill>
                <a:latin typeface="Calibri"/>
                <a:cs typeface="Calibri"/>
              </a:rPr>
              <a:t>—</a:t>
            </a:r>
            <a:r>
              <a:rPr lang="en-US" spc="-50">
                <a:solidFill>
                  <a:schemeClr val="accent3"/>
                </a:solidFill>
                <a:latin typeface="Calibri"/>
                <a:cs typeface="Calibri"/>
              </a:rPr>
              <a:t> </a:t>
            </a:r>
            <a:r>
              <a:rPr b="1" i="1">
                <a:solidFill>
                  <a:schemeClr val="accent3"/>
                </a:solidFill>
                <a:latin typeface="Calibri"/>
                <a:cs typeface="Calibri"/>
              </a:rPr>
              <a:t>and</a:t>
            </a:r>
            <a:r>
              <a:rPr b="1" i="1" spc="-15">
                <a:solidFill>
                  <a:schemeClr val="accent3"/>
                </a:solidFill>
                <a:latin typeface="Calibri"/>
                <a:cs typeface="Calibri"/>
              </a:rPr>
              <a:t> </a:t>
            </a:r>
            <a:r>
              <a:rPr b="1" i="1">
                <a:solidFill>
                  <a:schemeClr val="accent3"/>
                </a:solidFill>
                <a:latin typeface="Calibri"/>
                <a:cs typeface="Calibri"/>
              </a:rPr>
              <a:t>answers,</a:t>
            </a:r>
            <a:r>
              <a:rPr b="1" i="1" spc="-10">
                <a:solidFill>
                  <a:schemeClr val="accent3"/>
                </a:solidFill>
                <a:latin typeface="Calibri"/>
                <a:cs typeface="Calibri"/>
              </a:rPr>
              <a:t> </a:t>
            </a:r>
            <a:r>
              <a:rPr b="1" i="1">
                <a:solidFill>
                  <a:schemeClr val="accent3"/>
                </a:solidFill>
                <a:latin typeface="Calibri"/>
                <a:cs typeface="Calibri"/>
              </a:rPr>
              <a:t>not</a:t>
            </a:r>
            <a:r>
              <a:rPr b="1" i="1" spc="-5">
                <a:solidFill>
                  <a:schemeClr val="accent3"/>
                </a:solidFill>
                <a:latin typeface="Calibri"/>
                <a:cs typeface="Calibri"/>
              </a:rPr>
              <a:t> </a:t>
            </a:r>
            <a:r>
              <a:rPr b="1" i="1">
                <a:solidFill>
                  <a:schemeClr val="accent3"/>
                </a:solidFill>
                <a:latin typeface="Calibri"/>
                <a:cs typeface="Calibri"/>
              </a:rPr>
              <a:t>data,</a:t>
            </a:r>
            <a:r>
              <a:rPr b="1" i="1" spc="-5">
                <a:solidFill>
                  <a:schemeClr val="accent3"/>
                </a:solidFill>
                <a:latin typeface="Calibri"/>
                <a:cs typeface="Calibri"/>
              </a:rPr>
              <a:t> </a:t>
            </a:r>
            <a:r>
              <a:rPr b="1" i="1">
                <a:solidFill>
                  <a:schemeClr val="accent3"/>
                </a:solidFill>
                <a:latin typeface="Calibri"/>
                <a:cs typeface="Calibri"/>
              </a:rPr>
              <a:t>are sent</a:t>
            </a:r>
            <a:r>
              <a:rPr b="1" i="1" spc="-5">
                <a:solidFill>
                  <a:schemeClr val="accent3"/>
                </a:solidFill>
                <a:latin typeface="Calibri"/>
                <a:cs typeface="Calibri"/>
              </a:rPr>
              <a:t> </a:t>
            </a:r>
            <a:r>
              <a:rPr b="1" i="1">
                <a:solidFill>
                  <a:schemeClr val="accent3"/>
                </a:solidFill>
                <a:latin typeface="Calibri"/>
                <a:cs typeface="Calibri"/>
              </a:rPr>
              <a:t>back</a:t>
            </a:r>
            <a:r>
              <a:rPr b="1" i="1" spc="-5">
                <a:solidFill>
                  <a:schemeClr val="accent3"/>
                </a:solidFill>
                <a:latin typeface="Calibri"/>
                <a:cs typeface="Calibri"/>
              </a:rPr>
              <a:t> </a:t>
            </a:r>
            <a:r>
              <a:rPr b="1" i="1">
                <a:solidFill>
                  <a:schemeClr val="accent3"/>
                </a:solidFill>
                <a:latin typeface="Calibri"/>
                <a:cs typeface="Calibri"/>
              </a:rPr>
              <a:t>to</a:t>
            </a:r>
            <a:r>
              <a:rPr b="1" i="1" spc="5">
                <a:solidFill>
                  <a:schemeClr val="accent3"/>
                </a:solidFill>
                <a:latin typeface="Calibri"/>
                <a:cs typeface="Calibri"/>
              </a:rPr>
              <a:t> </a:t>
            </a:r>
            <a:r>
              <a:rPr b="1" i="1" spc="-10">
                <a:solidFill>
                  <a:schemeClr val="accent3"/>
                </a:solidFill>
                <a:latin typeface="Calibri"/>
                <a:cs typeface="Calibri"/>
              </a:rPr>
              <a:t>requestors.</a:t>
            </a:r>
            <a:endParaRPr>
              <a:solidFill>
                <a:schemeClr val="accent3"/>
              </a:solidFill>
              <a:latin typeface="Calibri"/>
              <a:cs typeface="Calibri"/>
            </a:endParaRPr>
          </a:p>
          <a:p>
            <a:pPr marL="12700">
              <a:spcBef>
                <a:spcPts val="625"/>
              </a:spcBef>
            </a:pPr>
            <a:r>
              <a:rPr b="1">
                <a:solidFill>
                  <a:schemeClr val="accent3"/>
                </a:solidFill>
                <a:uFill>
                  <a:solidFill>
                    <a:srgbClr val="4C4E4B"/>
                  </a:solidFill>
                </a:uFill>
                <a:latin typeface="Calibri"/>
                <a:cs typeface="Calibri"/>
              </a:rPr>
              <a:t>Read</a:t>
            </a:r>
            <a:r>
              <a:rPr b="1" spc="-55">
                <a:solidFill>
                  <a:schemeClr val="accent3"/>
                </a:solidFill>
                <a:uFill>
                  <a:solidFill>
                    <a:srgbClr val="4C4E4B"/>
                  </a:solidFill>
                </a:uFill>
                <a:latin typeface="Calibri"/>
                <a:cs typeface="Calibri"/>
              </a:rPr>
              <a:t> </a:t>
            </a:r>
            <a:r>
              <a:rPr b="1">
                <a:solidFill>
                  <a:schemeClr val="accent3"/>
                </a:solidFill>
                <a:uFill>
                  <a:solidFill>
                    <a:srgbClr val="4C4E4B"/>
                  </a:solidFill>
                </a:uFill>
                <a:latin typeface="Calibri"/>
                <a:cs typeface="Calibri"/>
              </a:rPr>
              <a:t>the</a:t>
            </a:r>
            <a:r>
              <a:rPr b="1" spc="-50">
                <a:solidFill>
                  <a:schemeClr val="accent3"/>
                </a:solidFill>
                <a:uFill>
                  <a:solidFill>
                    <a:srgbClr val="4C4E4B"/>
                  </a:solidFill>
                </a:uFill>
                <a:latin typeface="Calibri"/>
                <a:cs typeface="Calibri"/>
              </a:rPr>
              <a:t> </a:t>
            </a:r>
            <a:r>
              <a:rPr lang="en-US" b="1" u="sng">
                <a:solidFill>
                  <a:srgbClr val="543C99"/>
                </a:solidFill>
                <a:uFill>
                  <a:solidFill>
                    <a:srgbClr val="543C99"/>
                  </a:solidFill>
                </a:uFill>
                <a:latin typeface="Calibri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Statement on Data Privacy</a:t>
            </a:r>
            <a:endParaRPr u="sng">
              <a:solidFill>
                <a:srgbClr val="543C99"/>
              </a:solidFill>
              <a:uFill>
                <a:solidFill>
                  <a:srgbClr val="543C99"/>
                </a:solidFill>
              </a:uFill>
              <a:latin typeface="Calibri"/>
              <a:cs typeface="Calibri"/>
            </a:endParaRP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79A1F0C5-1BD2-90C5-6F0C-18C264817B9D}"/>
              </a:ext>
            </a:extLst>
          </p:cNvPr>
          <p:cNvSpPr txBox="1"/>
          <p:nvPr/>
        </p:nvSpPr>
        <p:spPr>
          <a:xfrm>
            <a:off x="11770360" y="6559457"/>
            <a:ext cx="421640" cy="298543"/>
          </a:xfrm>
          <a:prstGeom prst="rect">
            <a:avLst/>
          </a:prstGeom>
        </p:spPr>
        <p:txBody>
          <a:bodyPr vert="horz" wrap="square" lIns="0" tIns="0" rIns="155448" bIns="128016" rtlCol="0">
            <a:spAutoFit/>
          </a:bodyPr>
          <a:lstStyle/>
          <a:p>
            <a:pPr marL="12700">
              <a:spcBef>
                <a:spcPts val="45"/>
              </a:spcBef>
            </a:pPr>
            <a:fld id="{ED6B9A79-EA30-2A43-8BB4-269B81FE9FBB}" type="slidenum">
              <a:rPr lang="en-US" sz="1100" spc="-25">
                <a:solidFill>
                  <a:schemeClr val="bg1"/>
                </a:solidFill>
                <a:latin typeface="Calibri"/>
                <a:cs typeface="Calibri"/>
              </a:rPr>
              <a:t>14</a:t>
            </a:fld>
            <a:endParaRPr sz="110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1745" y="2055618"/>
            <a:ext cx="11047224" cy="895630"/>
          </a:xfrm>
        </p:spPr>
        <p:txBody>
          <a:bodyPr vert="horz" wrap="square" lIns="0" tIns="12700" rIns="0" bIns="0" rtlCol="0" anchor="ctr" anchorCtr="0">
            <a:spAutoFit/>
          </a:bodyPr>
          <a:lstStyle/>
          <a:p>
            <a:r>
              <a:rPr lang="en-US"/>
              <a:t>Use Cases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675" y="688730"/>
            <a:ext cx="11047413" cy="989501"/>
          </a:xfrm>
        </p:spPr>
        <p:txBody>
          <a:bodyPr vert="horz" wrap="square" lIns="0" tIns="242315" rIns="0" bIns="0" rtlCol="0" anchor="ctr" anchorCtr="0">
            <a:spAutoFit/>
          </a:bodyPr>
          <a:lstStyle/>
          <a:p>
            <a:r>
              <a:rPr lang="en-US"/>
              <a:t>PREVENTABLE</a:t>
            </a:r>
          </a:p>
          <a:p>
            <a:r>
              <a:rPr lang="en-US" sz="2000" b="0">
                <a:solidFill>
                  <a:schemeClr val="tx1"/>
                </a:solidFill>
              </a:rPr>
              <a:t>Pragmatic Evaluation of Events and Benefits of Lipid-Lowering in Older Adults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1675" y="1910587"/>
            <a:ext cx="5178130" cy="1043876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spcBef>
                <a:spcPts val="580"/>
              </a:spcBef>
            </a:pPr>
            <a:r>
              <a:rPr sz="2800" b="1">
                <a:solidFill>
                  <a:schemeClr val="accent3"/>
                </a:solidFill>
                <a:latin typeface="Calibri"/>
                <a:cs typeface="Calibri"/>
              </a:rPr>
              <a:t>The</a:t>
            </a:r>
            <a:r>
              <a:rPr sz="2800" b="1" spc="-35">
                <a:solidFill>
                  <a:schemeClr val="accent3"/>
                </a:solidFill>
                <a:latin typeface="Calibri"/>
                <a:cs typeface="Calibri"/>
              </a:rPr>
              <a:t> </a:t>
            </a:r>
            <a:r>
              <a:rPr sz="2800" b="1" spc="-10">
                <a:solidFill>
                  <a:schemeClr val="accent3"/>
                </a:solidFill>
                <a:latin typeface="Calibri"/>
                <a:cs typeface="Calibri"/>
              </a:rPr>
              <a:t>Question</a:t>
            </a:r>
            <a:endParaRPr sz="2800">
              <a:solidFill>
                <a:schemeClr val="accent3"/>
              </a:solidFill>
              <a:latin typeface="Calibri"/>
              <a:cs typeface="Calibri"/>
            </a:endParaRPr>
          </a:p>
          <a:p>
            <a:pPr marL="12700" marR="5080">
              <a:lnSpc>
                <a:spcPts val="1900"/>
              </a:lnSpc>
              <a:spcBef>
                <a:spcPts val="400"/>
              </a:spcBef>
            </a:pPr>
            <a:r>
              <a:rPr i="1">
                <a:solidFill>
                  <a:srgbClr val="1F214C"/>
                </a:solidFill>
                <a:latin typeface="Calibri"/>
                <a:cs typeface="Calibri"/>
              </a:rPr>
              <a:t>Can taking a commonly used heart medication prevent dementia in adults over the age of 75?</a:t>
            </a:r>
            <a:endParaRPr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1878" y="3047492"/>
            <a:ext cx="4719786" cy="1074653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spcBef>
                <a:spcPts val="720"/>
              </a:spcBef>
            </a:pPr>
            <a:r>
              <a:rPr sz="2800" b="1">
                <a:solidFill>
                  <a:schemeClr val="accent3"/>
                </a:solidFill>
                <a:latin typeface="Calibri"/>
                <a:cs typeface="Calibri"/>
              </a:rPr>
              <a:t>Strength</a:t>
            </a:r>
            <a:r>
              <a:rPr sz="2800" b="1" spc="-30">
                <a:solidFill>
                  <a:schemeClr val="accent3"/>
                </a:solidFill>
                <a:latin typeface="Calibri"/>
                <a:cs typeface="Calibri"/>
              </a:rPr>
              <a:t> </a:t>
            </a:r>
            <a:r>
              <a:rPr sz="2800" b="1">
                <a:solidFill>
                  <a:schemeClr val="accent3"/>
                </a:solidFill>
                <a:latin typeface="Calibri"/>
                <a:cs typeface="Calibri"/>
              </a:rPr>
              <a:t>of</a:t>
            </a:r>
            <a:r>
              <a:rPr sz="2800" b="1" spc="-10">
                <a:solidFill>
                  <a:schemeClr val="accent3"/>
                </a:solidFill>
                <a:latin typeface="Calibri"/>
                <a:cs typeface="Calibri"/>
              </a:rPr>
              <a:t> PCORnet</a:t>
            </a:r>
            <a:endParaRPr sz="2800">
              <a:solidFill>
                <a:schemeClr val="accent3"/>
              </a:solidFill>
              <a:latin typeface="Calibri"/>
              <a:cs typeface="Calibri"/>
            </a:endParaRPr>
          </a:p>
          <a:p>
            <a:pPr marL="12700" marR="5080">
              <a:lnSpc>
                <a:spcPts val="1900"/>
              </a:lnSpc>
              <a:spcBef>
                <a:spcPts val="500"/>
              </a:spcBef>
            </a:pPr>
            <a:r>
              <a:rPr>
                <a:solidFill>
                  <a:srgbClr val="1F214C"/>
                </a:solidFill>
                <a:latin typeface="Calibri"/>
                <a:cs typeface="Calibri"/>
              </a:rPr>
              <a:t>A “one</a:t>
            </a:r>
            <a:r>
              <a:rPr lang="en-US">
                <a:solidFill>
                  <a:srgbClr val="1F214C"/>
                </a:solidFill>
                <a:latin typeface="Calibri"/>
                <a:cs typeface="Calibri"/>
              </a:rPr>
              <a:t>-</a:t>
            </a:r>
            <a:r>
              <a:rPr>
                <a:solidFill>
                  <a:srgbClr val="1F214C"/>
                </a:solidFill>
                <a:latin typeface="Calibri"/>
                <a:cs typeface="Calibri"/>
              </a:rPr>
              <a:t>stop shop” for capturing 3 complementary sources of data (Medicare, EHR, &amp; survey</a:t>
            </a:r>
            <a:r>
              <a:rPr lang="en-US">
                <a:solidFill>
                  <a:srgbClr val="1F214C"/>
                </a:solidFill>
                <a:latin typeface="Calibri"/>
                <a:cs typeface="Calibri"/>
              </a:rPr>
              <a:t>s</a:t>
            </a:r>
            <a:r>
              <a:rPr>
                <a:solidFill>
                  <a:srgbClr val="1F214C"/>
                </a:solidFill>
                <a:latin typeface="Calibri"/>
                <a:cs typeface="Calibri"/>
              </a:rPr>
              <a:t>)</a:t>
            </a:r>
            <a:endParaRPr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8748"/>
          <a:stretch>
            <a:fillRect/>
          </a:stretch>
        </p:blipFill>
        <p:spPr>
          <a:xfrm>
            <a:off x="341358" y="4623384"/>
            <a:ext cx="1673349" cy="123219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962329" y="4579347"/>
            <a:ext cx="4592220" cy="124989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ct val="99000"/>
              </a:lnSpc>
              <a:spcBef>
                <a:spcPts val="180"/>
              </a:spcBef>
            </a:pPr>
            <a:r>
              <a:rPr sz="2000" i="1">
                <a:solidFill>
                  <a:srgbClr val="1F214C"/>
                </a:solidFill>
                <a:latin typeface="Calibri"/>
                <a:cs typeface="Calibri"/>
              </a:rPr>
              <a:t>“I appreciate that PREVENTABLE is looking at a commonly prescribed drug to see if it could benefit seniors.”</a:t>
            </a:r>
            <a:endParaRPr lang="en-US" sz="2000" i="1">
              <a:latin typeface="Calibri"/>
              <a:cs typeface="Calibri"/>
            </a:endParaRPr>
          </a:p>
          <a:p>
            <a:pPr marL="12700" marR="5080">
              <a:lnSpc>
                <a:spcPct val="99000"/>
              </a:lnSpc>
              <a:spcBef>
                <a:spcPts val="300"/>
              </a:spcBef>
            </a:pPr>
            <a:r>
              <a:rPr b="1">
                <a:solidFill>
                  <a:srgbClr val="1F214C"/>
                </a:solidFill>
                <a:latin typeface="Calibri"/>
                <a:cs typeface="Calibri"/>
              </a:rPr>
              <a:t>Minnie Jefferson, Patient Advisor</a:t>
            </a:r>
            <a:endParaRPr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13046" y="2019895"/>
            <a:ext cx="4437380" cy="3038652"/>
          </a:xfrm>
          <a:prstGeom prst="rect">
            <a:avLst/>
          </a:prstGeom>
          <a:solidFill>
            <a:srgbClr val="73B642">
              <a:alpha val="19999"/>
            </a:srgbClr>
          </a:solidFill>
        </p:spPr>
        <p:txBody>
          <a:bodyPr vert="horz" wrap="square" lIns="0" tIns="67945" rIns="0" bIns="0" rtlCol="0">
            <a:spAutoFit/>
          </a:bodyPr>
          <a:lstStyle/>
          <a:p>
            <a:pPr marL="91440">
              <a:spcBef>
                <a:spcPts val="535"/>
              </a:spcBef>
            </a:pPr>
            <a:r>
              <a:rPr sz="2800" b="1">
                <a:solidFill>
                  <a:schemeClr val="accent3"/>
                </a:solidFill>
                <a:latin typeface="Calibri"/>
                <a:cs typeface="Calibri"/>
              </a:rPr>
              <a:t>Study Snapshot</a:t>
            </a:r>
            <a:endParaRPr sz="2800">
              <a:solidFill>
                <a:schemeClr val="accent3"/>
              </a:solidFill>
              <a:latin typeface="Calibri"/>
              <a:cs typeface="Calibri"/>
            </a:endParaRPr>
          </a:p>
          <a:p>
            <a:pPr marL="285750" indent="-194310">
              <a:spcBef>
                <a:spcPts val="1030"/>
              </a:spcBef>
              <a:buClr>
                <a:schemeClr val="tx2"/>
              </a:buClr>
              <a:buSzPct val="107142"/>
              <a:buFont typeface="Arial"/>
              <a:buChar char="•"/>
              <a:tabLst>
                <a:tab pos="285750" algn="l"/>
              </a:tabLst>
            </a:pPr>
            <a:r>
              <a:rPr lang="en-US" sz="2000" b="1">
                <a:solidFill>
                  <a:srgbClr val="0F2236"/>
                </a:solidFill>
                <a:latin typeface="Calibri"/>
                <a:cs typeface="Calibri"/>
              </a:rPr>
              <a:t>Largest trial</a:t>
            </a:r>
            <a:r>
              <a:rPr lang="en-US" sz="2000">
                <a:solidFill>
                  <a:srgbClr val="0F2236"/>
                </a:solidFill>
                <a:latin typeface="Calibri"/>
                <a:cs typeface="Calibri"/>
              </a:rPr>
              <a:t> to date in people age 75+ </a:t>
            </a:r>
          </a:p>
          <a:p>
            <a:pPr marL="285750" indent="-194310">
              <a:spcBef>
                <a:spcPts val="1030"/>
              </a:spcBef>
              <a:buClr>
                <a:schemeClr val="tx2"/>
              </a:buClr>
              <a:buSzPct val="107142"/>
              <a:buFont typeface="Arial"/>
              <a:buChar char="•"/>
              <a:tabLst>
                <a:tab pos="285750" algn="l"/>
              </a:tabLst>
            </a:pPr>
            <a:r>
              <a:rPr lang="en-US" sz="2000">
                <a:solidFill>
                  <a:srgbClr val="0F2236"/>
                </a:solidFill>
                <a:latin typeface="Calibri"/>
                <a:cs typeface="Calibri"/>
              </a:rPr>
              <a:t>Over </a:t>
            </a:r>
            <a:r>
              <a:rPr lang="en-US" sz="2000" b="1">
                <a:solidFill>
                  <a:srgbClr val="0F2236"/>
                </a:solidFill>
                <a:latin typeface="Calibri"/>
                <a:cs typeface="Calibri"/>
              </a:rPr>
              <a:t>9,000 enrolled</a:t>
            </a:r>
            <a:r>
              <a:rPr lang="en-US" sz="2000">
                <a:solidFill>
                  <a:srgbClr val="0F2236"/>
                </a:solidFill>
                <a:latin typeface="Calibri"/>
                <a:cs typeface="Calibri"/>
              </a:rPr>
              <a:t> so far, with a goal to include </a:t>
            </a:r>
            <a:r>
              <a:rPr lang="en-US" sz="2000" b="1">
                <a:solidFill>
                  <a:srgbClr val="0F2236"/>
                </a:solidFill>
                <a:latin typeface="Calibri"/>
                <a:cs typeface="Calibri"/>
              </a:rPr>
              <a:t>up to 20,000</a:t>
            </a:r>
          </a:p>
          <a:p>
            <a:pPr marL="285750" indent="-194310">
              <a:spcBef>
                <a:spcPts val="1030"/>
              </a:spcBef>
              <a:buClr>
                <a:schemeClr val="tx2"/>
              </a:buClr>
              <a:buSzPct val="107142"/>
              <a:buFont typeface="Arial"/>
              <a:buChar char="•"/>
              <a:tabLst>
                <a:tab pos="285750" algn="l"/>
              </a:tabLst>
            </a:pPr>
            <a:r>
              <a:rPr lang="en-US" sz="2000" b="1">
                <a:solidFill>
                  <a:srgbClr val="0F2236"/>
                </a:solidFill>
                <a:latin typeface="Calibri"/>
                <a:cs typeface="Calibri"/>
              </a:rPr>
              <a:t>Pragmatic design</a:t>
            </a:r>
            <a:r>
              <a:rPr lang="en-US" sz="2000">
                <a:solidFill>
                  <a:srgbClr val="0F2236"/>
                </a:solidFill>
                <a:latin typeface="Calibri"/>
                <a:cs typeface="Calibri"/>
              </a:rPr>
              <a:t> uses existing Medicare and EHR data, plus data from phone surveys. Study drugs are shipped directly to patients.</a:t>
            </a: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FB463FA2-988E-1704-8C5A-FC2954ACDC05}"/>
              </a:ext>
            </a:extLst>
          </p:cNvPr>
          <p:cNvSpPr txBox="1"/>
          <p:nvPr/>
        </p:nvSpPr>
        <p:spPr>
          <a:xfrm>
            <a:off x="11770360" y="6559457"/>
            <a:ext cx="421640" cy="298543"/>
          </a:xfrm>
          <a:prstGeom prst="rect">
            <a:avLst/>
          </a:prstGeom>
        </p:spPr>
        <p:txBody>
          <a:bodyPr vert="horz" wrap="square" lIns="0" tIns="0" rIns="155448" bIns="128016" rtlCol="0">
            <a:spAutoFit/>
          </a:bodyPr>
          <a:lstStyle/>
          <a:p>
            <a:pPr marL="12700">
              <a:spcBef>
                <a:spcPts val="45"/>
              </a:spcBef>
            </a:pPr>
            <a:fld id="{ED6B9A79-EA30-2A43-8BB4-269B81FE9FBB}" type="slidenum">
              <a:rPr lang="en-US" sz="1100" spc="-25">
                <a:solidFill>
                  <a:schemeClr val="bg1"/>
                </a:solidFill>
                <a:latin typeface="Calibri"/>
                <a:cs typeface="Calibri"/>
              </a:rPr>
              <a:t>16</a:t>
            </a:fld>
            <a:endParaRPr sz="110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671" y="2377587"/>
            <a:ext cx="9096460" cy="42645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41671" y="2361007"/>
            <a:ext cx="879856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 algn="ctr">
              <a:spcBef>
                <a:spcPts val="100"/>
              </a:spcBef>
            </a:pPr>
            <a:r>
              <a:rPr sz="2800" b="1" spc="-10">
                <a:solidFill>
                  <a:srgbClr val="1F214C"/>
                </a:solidFill>
                <a:latin typeface="Calibri"/>
                <a:cs typeface="Calibri"/>
              </a:rPr>
              <a:t>IMPACT</a:t>
            </a:r>
            <a:endParaRPr lang="en-US">
              <a:solidFill>
                <a:srgbClr val="1F214C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13376" y="2997025"/>
            <a:ext cx="3248660" cy="106235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83515" marR="5080" indent="-171450">
              <a:lnSpc>
                <a:spcPct val="92600"/>
              </a:lnSpc>
              <a:spcBef>
                <a:spcPts val="259"/>
              </a:spcBef>
              <a:buFont typeface="Arial"/>
              <a:buChar char="•"/>
              <a:tabLst>
                <a:tab pos="183515" algn="l"/>
              </a:tabLst>
            </a:pPr>
            <a:r>
              <a:rPr lang="en-US">
                <a:solidFill>
                  <a:srgbClr val="1F214C"/>
                </a:solidFill>
                <a:latin typeface="Calibri"/>
                <a:cs typeface="Calibri"/>
              </a:rPr>
              <a:t>Because of the pragmatic trial design, only one protocol amendment was needed to respond to COVID-19</a:t>
            </a:r>
            <a:endParaRPr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05959" y="4475558"/>
            <a:ext cx="4663440" cy="1384353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algn="ctr">
              <a:spcBef>
                <a:spcPts val="1235"/>
              </a:spcBef>
            </a:pPr>
            <a:r>
              <a:rPr sz="2800" b="1" spc="-10">
                <a:solidFill>
                  <a:srgbClr val="1F214C"/>
                </a:solidFill>
                <a:latin typeface="Calibri"/>
                <a:cs typeface="Calibri"/>
              </a:rPr>
              <a:t>Takeaway</a:t>
            </a:r>
            <a:endParaRPr sz="2800">
              <a:latin typeface="Calibri"/>
              <a:cs typeface="Calibri"/>
            </a:endParaRPr>
          </a:p>
          <a:p>
            <a:pPr marL="12065" marR="5080" indent="-6350" algn="ctr">
              <a:lnSpc>
                <a:spcPts val="1800"/>
              </a:lnSpc>
              <a:spcBef>
                <a:spcPts val="805"/>
              </a:spcBef>
            </a:pPr>
            <a:r>
              <a:rPr lang="en-US" sz="1600" b="1">
                <a:solidFill>
                  <a:srgbClr val="3B3838"/>
                </a:solidFill>
                <a:latin typeface="Calibri"/>
                <a:cs typeface="Calibri"/>
              </a:rPr>
              <a:t>PCORnet can effectively support pragmatic studies in challenging populations where there are barriers to participation.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01675" y="688730"/>
            <a:ext cx="11047413" cy="989501"/>
          </a:xfrm>
        </p:spPr>
        <p:txBody>
          <a:bodyPr vert="horz" wrap="square" lIns="0" tIns="242315" rIns="0" bIns="0" rtlCol="0" anchor="ctr" anchorCtr="0">
            <a:spAutoFit/>
          </a:bodyPr>
          <a:lstStyle/>
          <a:p>
            <a:r>
              <a:rPr lang="en-US"/>
              <a:t>PREVENTABLE</a:t>
            </a:r>
          </a:p>
          <a:p>
            <a:r>
              <a:rPr lang="en-US" sz="2000" b="0">
                <a:solidFill>
                  <a:schemeClr val="tx1"/>
                </a:solidFill>
              </a:rPr>
              <a:t>Pragmatic Evaluation of Events and Benefits of Lipid-Lowering in Older Adults</a:t>
            </a:r>
          </a:p>
        </p:txBody>
      </p:sp>
      <p:sp>
        <p:nvSpPr>
          <p:cNvPr id="7" name="object 7"/>
          <p:cNvSpPr/>
          <p:nvPr/>
        </p:nvSpPr>
        <p:spPr>
          <a:xfrm>
            <a:off x="6010015" y="5292638"/>
            <a:ext cx="43815" cy="1905"/>
          </a:xfrm>
          <a:custGeom>
            <a:avLst/>
            <a:gdLst/>
            <a:ahLst/>
            <a:cxnLst/>
            <a:rect l="l" t="t" r="r" b="b"/>
            <a:pathLst>
              <a:path w="43814" h="1904">
                <a:moveTo>
                  <a:pt x="825" y="304"/>
                </a:moveTo>
                <a:lnTo>
                  <a:pt x="647" y="139"/>
                </a:lnTo>
                <a:lnTo>
                  <a:pt x="533" y="698"/>
                </a:lnTo>
                <a:lnTo>
                  <a:pt x="254" y="749"/>
                </a:lnTo>
                <a:lnTo>
                  <a:pt x="254" y="304"/>
                </a:lnTo>
                <a:lnTo>
                  <a:pt x="419" y="304"/>
                </a:lnTo>
                <a:lnTo>
                  <a:pt x="533" y="698"/>
                </a:lnTo>
                <a:lnTo>
                  <a:pt x="533" y="304"/>
                </a:lnTo>
                <a:lnTo>
                  <a:pt x="533" y="139"/>
                </a:lnTo>
                <a:lnTo>
                  <a:pt x="63" y="101"/>
                </a:lnTo>
                <a:lnTo>
                  <a:pt x="0" y="1371"/>
                </a:lnTo>
                <a:lnTo>
                  <a:pt x="241" y="1384"/>
                </a:lnTo>
                <a:lnTo>
                  <a:pt x="254" y="939"/>
                </a:lnTo>
                <a:lnTo>
                  <a:pt x="520" y="939"/>
                </a:lnTo>
                <a:lnTo>
                  <a:pt x="787" y="787"/>
                </a:lnTo>
                <a:lnTo>
                  <a:pt x="825" y="304"/>
                </a:lnTo>
                <a:close/>
              </a:path>
              <a:path w="43814" h="1904">
                <a:moveTo>
                  <a:pt x="1968" y="1193"/>
                </a:moveTo>
                <a:lnTo>
                  <a:pt x="1816" y="1155"/>
                </a:lnTo>
                <a:lnTo>
                  <a:pt x="1574" y="1193"/>
                </a:lnTo>
                <a:lnTo>
                  <a:pt x="1384" y="1079"/>
                </a:lnTo>
                <a:lnTo>
                  <a:pt x="1485" y="330"/>
                </a:lnTo>
                <a:lnTo>
                  <a:pt x="1701" y="304"/>
                </a:lnTo>
                <a:lnTo>
                  <a:pt x="1930" y="419"/>
                </a:lnTo>
                <a:lnTo>
                  <a:pt x="1943" y="215"/>
                </a:lnTo>
                <a:lnTo>
                  <a:pt x="1524" y="88"/>
                </a:lnTo>
                <a:lnTo>
                  <a:pt x="1231" y="203"/>
                </a:lnTo>
                <a:lnTo>
                  <a:pt x="1117" y="1193"/>
                </a:lnTo>
                <a:lnTo>
                  <a:pt x="1282" y="1346"/>
                </a:lnTo>
                <a:lnTo>
                  <a:pt x="1422" y="1397"/>
                </a:lnTo>
                <a:lnTo>
                  <a:pt x="1676" y="1409"/>
                </a:lnTo>
                <a:lnTo>
                  <a:pt x="1854" y="1346"/>
                </a:lnTo>
                <a:lnTo>
                  <a:pt x="1968" y="1193"/>
                </a:lnTo>
                <a:close/>
              </a:path>
              <a:path w="43814" h="1904">
                <a:moveTo>
                  <a:pt x="3187" y="1117"/>
                </a:moveTo>
                <a:lnTo>
                  <a:pt x="3111" y="203"/>
                </a:lnTo>
                <a:lnTo>
                  <a:pt x="2933" y="1117"/>
                </a:lnTo>
                <a:lnTo>
                  <a:pt x="2628" y="1193"/>
                </a:lnTo>
                <a:lnTo>
                  <a:pt x="2463" y="393"/>
                </a:lnTo>
                <a:lnTo>
                  <a:pt x="2590" y="304"/>
                </a:lnTo>
                <a:lnTo>
                  <a:pt x="2768" y="292"/>
                </a:lnTo>
                <a:lnTo>
                  <a:pt x="2933" y="1117"/>
                </a:lnTo>
                <a:lnTo>
                  <a:pt x="2933" y="292"/>
                </a:lnTo>
                <a:lnTo>
                  <a:pt x="2933" y="127"/>
                </a:lnTo>
                <a:lnTo>
                  <a:pt x="2806" y="76"/>
                </a:lnTo>
                <a:lnTo>
                  <a:pt x="2616" y="76"/>
                </a:lnTo>
                <a:lnTo>
                  <a:pt x="2298" y="203"/>
                </a:lnTo>
                <a:lnTo>
                  <a:pt x="2235" y="1193"/>
                </a:lnTo>
                <a:lnTo>
                  <a:pt x="2349" y="1346"/>
                </a:lnTo>
                <a:lnTo>
                  <a:pt x="2501" y="1397"/>
                </a:lnTo>
                <a:lnTo>
                  <a:pt x="2832" y="1397"/>
                </a:lnTo>
                <a:lnTo>
                  <a:pt x="3098" y="1295"/>
                </a:lnTo>
                <a:lnTo>
                  <a:pt x="3187" y="1117"/>
                </a:lnTo>
                <a:close/>
              </a:path>
              <a:path w="43814" h="1904">
                <a:moveTo>
                  <a:pt x="4483" y="1384"/>
                </a:moveTo>
                <a:lnTo>
                  <a:pt x="4356" y="1016"/>
                </a:lnTo>
                <a:lnTo>
                  <a:pt x="4241" y="863"/>
                </a:lnTo>
                <a:lnTo>
                  <a:pt x="4356" y="673"/>
                </a:lnTo>
                <a:lnTo>
                  <a:pt x="4394" y="304"/>
                </a:lnTo>
                <a:lnTo>
                  <a:pt x="4191" y="127"/>
                </a:lnTo>
                <a:lnTo>
                  <a:pt x="4102" y="622"/>
                </a:lnTo>
                <a:lnTo>
                  <a:pt x="3797" y="673"/>
                </a:lnTo>
                <a:lnTo>
                  <a:pt x="3797" y="304"/>
                </a:lnTo>
                <a:lnTo>
                  <a:pt x="4000" y="304"/>
                </a:lnTo>
                <a:lnTo>
                  <a:pt x="4102" y="622"/>
                </a:lnTo>
                <a:lnTo>
                  <a:pt x="4102" y="304"/>
                </a:lnTo>
                <a:lnTo>
                  <a:pt x="4102" y="127"/>
                </a:lnTo>
                <a:lnTo>
                  <a:pt x="3594" y="101"/>
                </a:lnTo>
                <a:lnTo>
                  <a:pt x="3670" y="1384"/>
                </a:lnTo>
                <a:lnTo>
                  <a:pt x="3797" y="863"/>
                </a:lnTo>
                <a:lnTo>
                  <a:pt x="3937" y="863"/>
                </a:lnTo>
                <a:lnTo>
                  <a:pt x="4064" y="1016"/>
                </a:lnTo>
                <a:lnTo>
                  <a:pt x="4216" y="1371"/>
                </a:lnTo>
                <a:lnTo>
                  <a:pt x="4483" y="1384"/>
                </a:lnTo>
                <a:close/>
              </a:path>
              <a:path w="43814" h="1904">
                <a:moveTo>
                  <a:pt x="5499" y="635"/>
                </a:moveTo>
                <a:lnTo>
                  <a:pt x="5384" y="457"/>
                </a:lnTo>
                <a:lnTo>
                  <a:pt x="5130" y="419"/>
                </a:lnTo>
                <a:lnTo>
                  <a:pt x="4876" y="571"/>
                </a:lnTo>
                <a:lnTo>
                  <a:pt x="4851" y="431"/>
                </a:lnTo>
                <a:lnTo>
                  <a:pt x="4699" y="431"/>
                </a:lnTo>
                <a:lnTo>
                  <a:pt x="4660" y="1371"/>
                </a:lnTo>
                <a:lnTo>
                  <a:pt x="4864" y="1397"/>
                </a:lnTo>
                <a:lnTo>
                  <a:pt x="4914" y="762"/>
                </a:lnTo>
                <a:lnTo>
                  <a:pt x="5156" y="635"/>
                </a:lnTo>
                <a:lnTo>
                  <a:pt x="5270" y="1371"/>
                </a:lnTo>
                <a:lnTo>
                  <a:pt x="5461" y="1397"/>
                </a:lnTo>
                <a:lnTo>
                  <a:pt x="5499" y="635"/>
                </a:lnTo>
                <a:close/>
              </a:path>
              <a:path w="43814" h="1904">
                <a:moveTo>
                  <a:pt x="6578" y="812"/>
                </a:moveTo>
                <a:lnTo>
                  <a:pt x="6477" y="546"/>
                </a:lnTo>
                <a:lnTo>
                  <a:pt x="6337" y="444"/>
                </a:lnTo>
                <a:lnTo>
                  <a:pt x="6337" y="812"/>
                </a:lnTo>
                <a:lnTo>
                  <a:pt x="5956" y="812"/>
                </a:lnTo>
                <a:lnTo>
                  <a:pt x="6083" y="622"/>
                </a:lnTo>
                <a:lnTo>
                  <a:pt x="6223" y="584"/>
                </a:lnTo>
                <a:lnTo>
                  <a:pt x="6337" y="812"/>
                </a:lnTo>
                <a:lnTo>
                  <a:pt x="6337" y="444"/>
                </a:lnTo>
                <a:lnTo>
                  <a:pt x="6032" y="419"/>
                </a:lnTo>
                <a:lnTo>
                  <a:pt x="5829" y="546"/>
                </a:lnTo>
                <a:lnTo>
                  <a:pt x="5854" y="1295"/>
                </a:lnTo>
                <a:lnTo>
                  <a:pt x="6299" y="1409"/>
                </a:lnTo>
                <a:lnTo>
                  <a:pt x="6527" y="1333"/>
                </a:lnTo>
                <a:lnTo>
                  <a:pt x="6527" y="1168"/>
                </a:lnTo>
                <a:lnTo>
                  <a:pt x="6121" y="1219"/>
                </a:lnTo>
                <a:lnTo>
                  <a:pt x="5956" y="977"/>
                </a:lnTo>
                <a:lnTo>
                  <a:pt x="6527" y="977"/>
                </a:lnTo>
                <a:lnTo>
                  <a:pt x="6578" y="812"/>
                </a:lnTo>
                <a:close/>
              </a:path>
              <a:path w="43814" h="1904">
                <a:moveTo>
                  <a:pt x="7302" y="1193"/>
                </a:moveTo>
                <a:lnTo>
                  <a:pt x="7112" y="1193"/>
                </a:lnTo>
                <a:lnTo>
                  <a:pt x="7061" y="635"/>
                </a:lnTo>
                <a:lnTo>
                  <a:pt x="7277" y="635"/>
                </a:lnTo>
                <a:lnTo>
                  <a:pt x="7277" y="444"/>
                </a:lnTo>
                <a:lnTo>
                  <a:pt x="7061" y="431"/>
                </a:lnTo>
                <a:lnTo>
                  <a:pt x="7048" y="215"/>
                </a:lnTo>
                <a:lnTo>
                  <a:pt x="6845" y="203"/>
                </a:lnTo>
                <a:lnTo>
                  <a:pt x="6819" y="431"/>
                </a:lnTo>
                <a:lnTo>
                  <a:pt x="6692" y="635"/>
                </a:lnTo>
                <a:lnTo>
                  <a:pt x="6819" y="635"/>
                </a:lnTo>
                <a:lnTo>
                  <a:pt x="6908" y="1358"/>
                </a:lnTo>
                <a:lnTo>
                  <a:pt x="7175" y="1409"/>
                </a:lnTo>
                <a:lnTo>
                  <a:pt x="7302" y="1193"/>
                </a:lnTo>
                <a:close/>
              </a:path>
              <a:path w="43814" h="1904">
                <a:moveTo>
                  <a:pt x="8559" y="1206"/>
                </a:moveTo>
                <a:lnTo>
                  <a:pt x="8229" y="1206"/>
                </a:lnTo>
                <a:lnTo>
                  <a:pt x="8115" y="1016"/>
                </a:lnTo>
                <a:lnTo>
                  <a:pt x="8229" y="622"/>
                </a:lnTo>
                <a:lnTo>
                  <a:pt x="8356" y="622"/>
                </a:lnTo>
                <a:lnTo>
                  <a:pt x="8534" y="711"/>
                </a:lnTo>
                <a:lnTo>
                  <a:pt x="8534" y="508"/>
                </a:lnTo>
                <a:lnTo>
                  <a:pt x="8216" y="419"/>
                </a:lnTo>
                <a:lnTo>
                  <a:pt x="8001" y="495"/>
                </a:lnTo>
                <a:lnTo>
                  <a:pt x="7848" y="1104"/>
                </a:lnTo>
                <a:lnTo>
                  <a:pt x="7975" y="1333"/>
                </a:lnTo>
                <a:lnTo>
                  <a:pt x="8128" y="1409"/>
                </a:lnTo>
                <a:lnTo>
                  <a:pt x="8407" y="1397"/>
                </a:lnTo>
                <a:lnTo>
                  <a:pt x="8559" y="1206"/>
                </a:lnTo>
                <a:close/>
              </a:path>
              <a:path w="43814" h="1904">
                <a:moveTo>
                  <a:pt x="9499" y="1244"/>
                </a:moveTo>
                <a:lnTo>
                  <a:pt x="9486" y="609"/>
                </a:lnTo>
                <a:lnTo>
                  <a:pt x="9372" y="469"/>
                </a:lnTo>
                <a:lnTo>
                  <a:pt x="9194" y="444"/>
                </a:lnTo>
                <a:lnTo>
                  <a:pt x="9194" y="1181"/>
                </a:lnTo>
                <a:lnTo>
                  <a:pt x="9029" y="1244"/>
                </a:lnTo>
                <a:lnTo>
                  <a:pt x="9017" y="1028"/>
                </a:lnTo>
                <a:lnTo>
                  <a:pt x="9169" y="1003"/>
                </a:lnTo>
                <a:lnTo>
                  <a:pt x="9194" y="1181"/>
                </a:lnTo>
                <a:lnTo>
                  <a:pt x="9194" y="444"/>
                </a:lnTo>
                <a:lnTo>
                  <a:pt x="9029" y="419"/>
                </a:lnTo>
                <a:lnTo>
                  <a:pt x="8864" y="469"/>
                </a:lnTo>
                <a:lnTo>
                  <a:pt x="8801" y="698"/>
                </a:lnTo>
                <a:lnTo>
                  <a:pt x="9144" y="609"/>
                </a:lnTo>
                <a:lnTo>
                  <a:pt x="9156" y="838"/>
                </a:lnTo>
                <a:lnTo>
                  <a:pt x="8902" y="850"/>
                </a:lnTo>
                <a:lnTo>
                  <a:pt x="8801" y="1358"/>
                </a:lnTo>
                <a:lnTo>
                  <a:pt x="9118" y="1409"/>
                </a:lnTo>
                <a:lnTo>
                  <a:pt x="9296" y="1295"/>
                </a:lnTo>
                <a:lnTo>
                  <a:pt x="9474" y="1397"/>
                </a:lnTo>
                <a:lnTo>
                  <a:pt x="9499" y="1244"/>
                </a:lnTo>
                <a:close/>
              </a:path>
              <a:path w="43814" h="1904">
                <a:moveTo>
                  <a:pt x="10591" y="635"/>
                </a:moveTo>
                <a:lnTo>
                  <a:pt x="10439" y="444"/>
                </a:lnTo>
                <a:lnTo>
                  <a:pt x="10223" y="419"/>
                </a:lnTo>
                <a:lnTo>
                  <a:pt x="9969" y="571"/>
                </a:lnTo>
                <a:lnTo>
                  <a:pt x="9893" y="444"/>
                </a:lnTo>
                <a:lnTo>
                  <a:pt x="9766" y="1384"/>
                </a:lnTo>
                <a:lnTo>
                  <a:pt x="9969" y="1397"/>
                </a:lnTo>
                <a:lnTo>
                  <a:pt x="10096" y="698"/>
                </a:lnTo>
                <a:lnTo>
                  <a:pt x="10248" y="635"/>
                </a:lnTo>
                <a:lnTo>
                  <a:pt x="10363" y="1384"/>
                </a:lnTo>
                <a:lnTo>
                  <a:pt x="10566" y="1397"/>
                </a:lnTo>
                <a:lnTo>
                  <a:pt x="10591" y="635"/>
                </a:lnTo>
                <a:close/>
              </a:path>
              <a:path w="43814" h="1904">
                <a:moveTo>
                  <a:pt x="11988" y="977"/>
                </a:moveTo>
                <a:lnTo>
                  <a:pt x="11976" y="596"/>
                </a:lnTo>
                <a:lnTo>
                  <a:pt x="11798" y="444"/>
                </a:lnTo>
                <a:lnTo>
                  <a:pt x="11785" y="596"/>
                </a:lnTo>
                <a:lnTo>
                  <a:pt x="11785" y="812"/>
                </a:lnTo>
                <a:lnTo>
                  <a:pt x="11417" y="812"/>
                </a:lnTo>
                <a:lnTo>
                  <a:pt x="11480" y="635"/>
                </a:lnTo>
                <a:lnTo>
                  <a:pt x="11671" y="596"/>
                </a:lnTo>
                <a:lnTo>
                  <a:pt x="11785" y="812"/>
                </a:lnTo>
                <a:lnTo>
                  <a:pt x="11785" y="596"/>
                </a:lnTo>
                <a:lnTo>
                  <a:pt x="11785" y="444"/>
                </a:lnTo>
                <a:lnTo>
                  <a:pt x="11544" y="419"/>
                </a:lnTo>
                <a:lnTo>
                  <a:pt x="11417" y="444"/>
                </a:lnTo>
                <a:lnTo>
                  <a:pt x="11341" y="812"/>
                </a:lnTo>
                <a:lnTo>
                  <a:pt x="11239" y="1257"/>
                </a:lnTo>
                <a:lnTo>
                  <a:pt x="11417" y="1384"/>
                </a:lnTo>
                <a:lnTo>
                  <a:pt x="11747" y="1409"/>
                </a:lnTo>
                <a:lnTo>
                  <a:pt x="11976" y="1257"/>
                </a:lnTo>
                <a:lnTo>
                  <a:pt x="11569" y="1219"/>
                </a:lnTo>
                <a:lnTo>
                  <a:pt x="11417" y="977"/>
                </a:lnTo>
                <a:lnTo>
                  <a:pt x="11988" y="977"/>
                </a:lnTo>
                <a:close/>
              </a:path>
              <a:path w="43814" h="1904">
                <a:moveTo>
                  <a:pt x="12750" y="203"/>
                </a:moveTo>
                <a:lnTo>
                  <a:pt x="12712" y="25"/>
                </a:lnTo>
                <a:lnTo>
                  <a:pt x="12534" y="0"/>
                </a:lnTo>
                <a:lnTo>
                  <a:pt x="12382" y="63"/>
                </a:lnTo>
                <a:lnTo>
                  <a:pt x="12268" y="431"/>
                </a:lnTo>
                <a:lnTo>
                  <a:pt x="12141" y="635"/>
                </a:lnTo>
                <a:lnTo>
                  <a:pt x="12268" y="635"/>
                </a:lnTo>
                <a:lnTo>
                  <a:pt x="12280" y="1384"/>
                </a:lnTo>
                <a:lnTo>
                  <a:pt x="12471" y="1397"/>
                </a:lnTo>
                <a:lnTo>
                  <a:pt x="12522" y="635"/>
                </a:lnTo>
                <a:lnTo>
                  <a:pt x="12700" y="635"/>
                </a:lnTo>
                <a:lnTo>
                  <a:pt x="12623" y="444"/>
                </a:lnTo>
                <a:lnTo>
                  <a:pt x="12585" y="203"/>
                </a:lnTo>
                <a:lnTo>
                  <a:pt x="12712" y="215"/>
                </a:lnTo>
                <a:close/>
              </a:path>
              <a:path w="43814" h="1904">
                <a:moveTo>
                  <a:pt x="13385" y="203"/>
                </a:moveTo>
                <a:lnTo>
                  <a:pt x="13335" y="25"/>
                </a:lnTo>
                <a:lnTo>
                  <a:pt x="13157" y="0"/>
                </a:lnTo>
                <a:lnTo>
                  <a:pt x="13030" y="63"/>
                </a:lnTo>
                <a:lnTo>
                  <a:pt x="12903" y="431"/>
                </a:lnTo>
                <a:lnTo>
                  <a:pt x="12763" y="635"/>
                </a:lnTo>
                <a:lnTo>
                  <a:pt x="12903" y="635"/>
                </a:lnTo>
                <a:lnTo>
                  <a:pt x="12903" y="1384"/>
                </a:lnTo>
                <a:lnTo>
                  <a:pt x="13106" y="1397"/>
                </a:lnTo>
                <a:lnTo>
                  <a:pt x="13144" y="635"/>
                </a:lnTo>
                <a:lnTo>
                  <a:pt x="13335" y="635"/>
                </a:lnTo>
                <a:lnTo>
                  <a:pt x="13322" y="431"/>
                </a:lnTo>
                <a:lnTo>
                  <a:pt x="13144" y="431"/>
                </a:lnTo>
                <a:lnTo>
                  <a:pt x="13258" y="215"/>
                </a:lnTo>
                <a:lnTo>
                  <a:pt x="13385" y="203"/>
                </a:lnTo>
                <a:close/>
              </a:path>
              <a:path w="43814" h="1904">
                <a:moveTo>
                  <a:pt x="14274" y="977"/>
                </a:moveTo>
                <a:lnTo>
                  <a:pt x="14249" y="596"/>
                </a:lnTo>
                <a:lnTo>
                  <a:pt x="14071" y="444"/>
                </a:lnTo>
                <a:lnTo>
                  <a:pt x="14058" y="596"/>
                </a:lnTo>
                <a:lnTo>
                  <a:pt x="14058" y="812"/>
                </a:lnTo>
                <a:lnTo>
                  <a:pt x="13690" y="812"/>
                </a:lnTo>
                <a:lnTo>
                  <a:pt x="13754" y="635"/>
                </a:lnTo>
                <a:lnTo>
                  <a:pt x="13944" y="596"/>
                </a:lnTo>
                <a:lnTo>
                  <a:pt x="14058" y="812"/>
                </a:lnTo>
                <a:lnTo>
                  <a:pt x="14058" y="596"/>
                </a:lnTo>
                <a:lnTo>
                  <a:pt x="14058" y="444"/>
                </a:lnTo>
                <a:lnTo>
                  <a:pt x="13817" y="419"/>
                </a:lnTo>
                <a:lnTo>
                  <a:pt x="13639" y="469"/>
                </a:lnTo>
                <a:lnTo>
                  <a:pt x="13589" y="812"/>
                </a:lnTo>
                <a:lnTo>
                  <a:pt x="13512" y="1219"/>
                </a:lnTo>
                <a:lnTo>
                  <a:pt x="13703" y="1384"/>
                </a:lnTo>
                <a:lnTo>
                  <a:pt x="14033" y="1409"/>
                </a:lnTo>
                <a:lnTo>
                  <a:pt x="14262" y="1219"/>
                </a:lnTo>
                <a:lnTo>
                  <a:pt x="13855" y="1219"/>
                </a:lnTo>
                <a:lnTo>
                  <a:pt x="13690" y="977"/>
                </a:lnTo>
                <a:lnTo>
                  <a:pt x="14274" y="977"/>
                </a:lnTo>
                <a:close/>
              </a:path>
              <a:path w="43814" h="1904">
                <a:moveTo>
                  <a:pt x="15163" y="1206"/>
                </a:moveTo>
                <a:lnTo>
                  <a:pt x="14859" y="1206"/>
                </a:lnTo>
                <a:lnTo>
                  <a:pt x="14833" y="622"/>
                </a:lnTo>
                <a:lnTo>
                  <a:pt x="14960" y="622"/>
                </a:lnTo>
                <a:lnTo>
                  <a:pt x="15138" y="698"/>
                </a:lnTo>
                <a:lnTo>
                  <a:pt x="15113" y="482"/>
                </a:lnTo>
                <a:lnTo>
                  <a:pt x="14820" y="419"/>
                </a:lnTo>
                <a:lnTo>
                  <a:pt x="14592" y="520"/>
                </a:lnTo>
                <a:lnTo>
                  <a:pt x="14465" y="1104"/>
                </a:lnTo>
                <a:lnTo>
                  <a:pt x="14579" y="1320"/>
                </a:lnTo>
                <a:lnTo>
                  <a:pt x="14947" y="1409"/>
                </a:lnTo>
                <a:lnTo>
                  <a:pt x="15113" y="1333"/>
                </a:lnTo>
                <a:lnTo>
                  <a:pt x="15163" y="1206"/>
                </a:lnTo>
                <a:close/>
              </a:path>
              <a:path w="43814" h="1904">
                <a:moveTo>
                  <a:pt x="15875" y="1193"/>
                </a:moveTo>
                <a:lnTo>
                  <a:pt x="15709" y="1206"/>
                </a:lnTo>
                <a:lnTo>
                  <a:pt x="15646" y="635"/>
                </a:lnTo>
                <a:lnTo>
                  <a:pt x="15862" y="635"/>
                </a:lnTo>
                <a:lnTo>
                  <a:pt x="15849" y="444"/>
                </a:lnTo>
                <a:lnTo>
                  <a:pt x="15646" y="431"/>
                </a:lnTo>
                <a:lnTo>
                  <a:pt x="15608" y="215"/>
                </a:lnTo>
                <a:lnTo>
                  <a:pt x="15430" y="203"/>
                </a:lnTo>
                <a:lnTo>
                  <a:pt x="15392" y="431"/>
                </a:lnTo>
                <a:lnTo>
                  <a:pt x="15265" y="457"/>
                </a:lnTo>
                <a:lnTo>
                  <a:pt x="15252" y="622"/>
                </a:lnTo>
                <a:lnTo>
                  <a:pt x="15392" y="635"/>
                </a:lnTo>
                <a:lnTo>
                  <a:pt x="15405" y="1206"/>
                </a:lnTo>
                <a:lnTo>
                  <a:pt x="15519" y="1384"/>
                </a:lnTo>
                <a:lnTo>
                  <a:pt x="15760" y="1409"/>
                </a:lnTo>
                <a:lnTo>
                  <a:pt x="15875" y="1206"/>
                </a:lnTo>
                <a:close/>
              </a:path>
              <a:path w="43814" h="1904">
                <a:moveTo>
                  <a:pt x="16256" y="457"/>
                </a:moveTo>
                <a:lnTo>
                  <a:pt x="16065" y="431"/>
                </a:lnTo>
                <a:lnTo>
                  <a:pt x="16027" y="1384"/>
                </a:lnTo>
                <a:lnTo>
                  <a:pt x="16230" y="1397"/>
                </a:lnTo>
                <a:lnTo>
                  <a:pt x="16256" y="457"/>
                </a:lnTo>
                <a:close/>
              </a:path>
              <a:path w="43814" h="1904">
                <a:moveTo>
                  <a:pt x="16256" y="50"/>
                </a:moveTo>
                <a:lnTo>
                  <a:pt x="16103" y="38"/>
                </a:lnTo>
                <a:lnTo>
                  <a:pt x="16040" y="279"/>
                </a:lnTo>
                <a:lnTo>
                  <a:pt x="16217" y="304"/>
                </a:lnTo>
                <a:lnTo>
                  <a:pt x="16256" y="50"/>
                </a:lnTo>
                <a:close/>
              </a:path>
              <a:path w="43814" h="1904">
                <a:moveTo>
                  <a:pt x="17322" y="495"/>
                </a:moveTo>
                <a:lnTo>
                  <a:pt x="17119" y="431"/>
                </a:lnTo>
                <a:lnTo>
                  <a:pt x="16865" y="1143"/>
                </a:lnTo>
                <a:lnTo>
                  <a:pt x="16662" y="495"/>
                </a:lnTo>
                <a:lnTo>
                  <a:pt x="16433" y="431"/>
                </a:lnTo>
                <a:lnTo>
                  <a:pt x="16700" y="1384"/>
                </a:lnTo>
                <a:lnTo>
                  <a:pt x="16967" y="1397"/>
                </a:lnTo>
                <a:lnTo>
                  <a:pt x="17094" y="1143"/>
                </a:lnTo>
                <a:lnTo>
                  <a:pt x="17322" y="495"/>
                </a:lnTo>
                <a:close/>
              </a:path>
              <a:path w="43814" h="1904">
                <a:moveTo>
                  <a:pt x="18249" y="977"/>
                </a:moveTo>
                <a:lnTo>
                  <a:pt x="18237" y="596"/>
                </a:lnTo>
                <a:lnTo>
                  <a:pt x="18059" y="444"/>
                </a:lnTo>
                <a:lnTo>
                  <a:pt x="18046" y="596"/>
                </a:lnTo>
                <a:lnTo>
                  <a:pt x="18046" y="812"/>
                </a:lnTo>
                <a:lnTo>
                  <a:pt x="17678" y="812"/>
                </a:lnTo>
                <a:lnTo>
                  <a:pt x="17741" y="635"/>
                </a:lnTo>
                <a:lnTo>
                  <a:pt x="17932" y="596"/>
                </a:lnTo>
                <a:lnTo>
                  <a:pt x="18046" y="812"/>
                </a:lnTo>
                <a:lnTo>
                  <a:pt x="18046" y="596"/>
                </a:lnTo>
                <a:lnTo>
                  <a:pt x="18046" y="444"/>
                </a:lnTo>
                <a:lnTo>
                  <a:pt x="17805" y="419"/>
                </a:lnTo>
                <a:lnTo>
                  <a:pt x="17678" y="444"/>
                </a:lnTo>
                <a:lnTo>
                  <a:pt x="17589" y="812"/>
                </a:lnTo>
                <a:lnTo>
                  <a:pt x="17500" y="1257"/>
                </a:lnTo>
                <a:lnTo>
                  <a:pt x="17678" y="1384"/>
                </a:lnTo>
                <a:lnTo>
                  <a:pt x="18008" y="1409"/>
                </a:lnTo>
                <a:lnTo>
                  <a:pt x="18211" y="1358"/>
                </a:lnTo>
                <a:lnTo>
                  <a:pt x="18249" y="1219"/>
                </a:lnTo>
                <a:lnTo>
                  <a:pt x="17830" y="1219"/>
                </a:lnTo>
                <a:lnTo>
                  <a:pt x="17678" y="977"/>
                </a:lnTo>
                <a:lnTo>
                  <a:pt x="18249" y="977"/>
                </a:lnTo>
                <a:close/>
              </a:path>
              <a:path w="43814" h="1904">
                <a:moveTo>
                  <a:pt x="18669" y="1397"/>
                </a:moveTo>
                <a:lnTo>
                  <a:pt x="18618" y="25"/>
                </a:lnTo>
                <a:lnTo>
                  <a:pt x="18478" y="25"/>
                </a:lnTo>
                <a:lnTo>
                  <a:pt x="18478" y="1384"/>
                </a:lnTo>
                <a:lnTo>
                  <a:pt x="18669" y="1397"/>
                </a:lnTo>
                <a:close/>
              </a:path>
              <a:path w="43814" h="1904">
                <a:moveTo>
                  <a:pt x="19761" y="495"/>
                </a:moveTo>
                <a:lnTo>
                  <a:pt x="19558" y="431"/>
                </a:lnTo>
                <a:lnTo>
                  <a:pt x="19316" y="1092"/>
                </a:lnTo>
                <a:lnTo>
                  <a:pt x="19100" y="469"/>
                </a:lnTo>
                <a:lnTo>
                  <a:pt x="18846" y="444"/>
                </a:lnTo>
                <a:lnTo>
                  <a:pt x="19062" y="1092"/>
                </a:lnTo>
                <a:lnTo>
                  <a:pt x="19075" y="1727"/>
                </a:lnTo>
                <a:lnTo>
                  <a:pt x="19265" y="1752"/>
                </a:lnTo>
                <a:lnTo>
                  <a:pt x="19558" y="1092"/>
                </a:lnTo>
                <a:lnTo>
                  <a:pt x="19761" y="495"/>
                </a:lnTo>
                <a:close/>
              </a:path>
              <a:path w="43814" h="1904">
                <a:moveTo>
                  <a:pt x="20878" y="965"/>
                </a:moveTo>
                <a:lnTo>
                  <a:pt x="20497" y="749"/>
                </a:lnTo>
                <a:lnTo>
                  <a:pt x="20497" y="622"/>
                </a:lnTo>
                <a:lnTo>
                  <a:pt x="20637" y="584"/>
                </a:lnTo>
                <a:lnTo>
                  <a:pt x="20828" y="660"/>
                </a:lnTo>
                <a:lnTo>
                  <a:pt x="20853" y="495"/>
                </a:lnTo>
                <a:lnTo>
                  <a:pt x="20535" y="406"/>
                </a:lnTo>
                <a:lnTo>
                  <a:pt x="20396" y="444"/>
                </a:lnTo>
                <a:lnTo>
                  <a:pt x="20281" y="863"/>
                </a:lnTo>
                <a:lnTo>
                  <a:pt x="20574" y="1028"/>
                </a:lnTo>
                <a:lnTo>
                  <a:pt x="20650" y="1181"/>
                </a:lnTo>
                <a:lnTo>
                  <a:pt x="20447" y="1231"/>
                </a:lnTo>
                <a:lnTo>
                  <a:pt x="20243" y="1155"/>
                </a:lnTo>
                <a:lnTo>
                  <a:pt x="20256" y="1346"/>
                </a:lnTo>
                <a:lnTo>
                  <a:pt x="20624" y="1409"/>
                </a:lnTo>
                <a:lnTo>
                  <a:pt x="20853" y="1282"/>
                </a:lnTo>
                <a:lnTo>
                  <a:pt x="20878" y="965"/>
                </a:lnTo>
                <a:close/>
              </a:path>
              <a:path w="43814" h="1904">
                <a:moveTo>
                  <a:pt x="21932" y="1193"/>
                </a:moveTo>
                <a:lnTo>
                  <a:pt x="21907" y="444"/>
                </a:lnTo>
                <a:lnTo>
                  <a:pt x="21717" y="431"/>
                </a:lnTo>
                <a:lnTo>
                  <a:pt x="21653" y="1079"/>
                </a:lnTo>
                <a:lnTo>
                  <a:pt x="21437" y="1193"/>
                </a:lnTo>
                <a:lnTo>
                  <a:pt x="21310" y="444"/>
                </a:lnTo>
                <a:lnTo>
                  <a:pt x="21120" y="431"/>
                </a:lnTo>
                <a:lnTo>
                  <a:pt x="21132" y="1257"/>
                </a:lnTo>
                <a:lnTo>
                  <a:pt x="21463" y="1409"/>
                </a:lnTo>
                <a:lnTo>
                  <a:pt x="21717" y="1257"/>
                </a:lnTo>
                <a:lnTo>
                  <a:pt x="21729" y="1384"/>
                </a:lnTo>
                <a:lnTo>
                  <a:pt x="21894" y="1397"/>
                </a:lnTo>
                <a:lnTo>
                  <a:pt x="21932" y="1257"/>
                </a:lnTo>
                <a:close/>
              </a:path>
              <a:path w="43814" h="1904">
                <a:moveTo>
                  <a:pt x="23037" y="1193"/>
                </a:moveTo>
                <a:lnTo>
                  <a:pt x="22987" y="571"/>
                </a:lnTo>
                <a:lnTo>
                  <a:pt x="22783" y="406"/>
                </a:lnTo>
                <a:lnTo>
                  <a:pt x="22720" y="927"/>
                </a:lnTo>
                <a:lnTo>
                  <a:pt x="22694" y="1193"/>
                </a:lnTo>
                <a:lnTo>
                  <a:pt x="22567" y="1193"/>
                </a:lnTo>
                <a:lnTo>
                  <a:pt x="22618" y="647"/>
                </a:lnTo>
                <a:lnTo>
                  <a:pt x="22720" y="927"/>
                </a:lnTo>
                <a:lnTo>
                  <a:pt x="22720" y="444"/>
                </a:lnTo>
                <a:lnTo>
                  <a:pt x="22402" y="571"/>
                </a:lnTo>
                <a:lnTo>
                  <a:pt x="22390" y="444"/>
                </a:lnTo>
                <a:lnTo>
                  <a:pt x="22212" y="444"/>
                </a:lnTo>
                <a:lnTo>
                  <a:pt x="22199" y="1727"/>
                </a:lnTo>
                <a:lnTo>
                  <a:pt x="22377" y="1752"/>
                </a:lnTo>
                <a:lnTo>
                  <a:pt x="22440" y="1282"/>
                </a:lnTo>
                <a:lnTo>
                  <a:pt x="22758" y="1409"/>
                </a:lnTo>
                <a:lnTo>
                  <a:pt x="22923" y="1333"/>
                </a:lnTo>
                <a:lnTo>
                  <a:pt x="23037" y="1193"/>
                </a:lnTo>
                <a:close/>
              </a:path>
              <a:path w="43814" h="1904">
                <a:moveTo>
                  <a:pt x="24117" y="1193"/>
                </a:moveTo>
                <a:lnTo>
                  <a:pt x="24079" y="571"/>
                </a:lnTo>
                <a:lnTo>
                  <a:pt x="23888" y="406"/>
                </a:lnTo>
                <a:lnTo>
                  <a:pt x="23799" y="1193"/>
                </a:lnTo>
                <a:lnTo>
                  <a:pt x="23672" y="1193"/>
                </a:lnTo>
                <a:lnTo>
                  <a:pt x="23596" y="698"/>
                </a:lnTo>
                <a:lnTo>
                  <a:pt x="23787" y="622"/>
                </a:lnTo>
                <a:lnTo>
                  <a:pt x="23799" y="1193"/>
                </a:lnTo>
                <a:lnTo>
                  <a:pt x="23799" y="622"/>
                </a:lnTo>
                <a:lnTo>
                  <a:pt x="23799" y="406"/>
                </a:lnTo>
                <a:lnTo>
                  <a:pt x="23507" y="571"/>
                </a:lnTo>
                <a:lnTo>
                  <a:pt x="23482" y="444"/>
                </a:lnTo>
                <a:lnTo>
                  <a:pt x="23329" y="431"/>
                </a:lnTo>
                <a:lnTo>
                  <a:pt x="23317" y="1739"/>
                </a:lnTo>
                <a:lnTo>
                  <a:pt x="23520" y="1739"/>
                </a:lnTo>
                <a:lnTo>
                  <a:pt x="23545" y="1282"/>
                </a:lnTo>
                <a:lnTo>
                  <a:pt x="23863" y="1409"/>
                </a:lnTo>
                <a:lnTo>
                  <a:pt x="24028" y="1333"/>
                </a:lnTo>
                <a:lnTo>
                  <a:pt x="24117" y="1193"/>
                </a:lnTo>
                <a:close/>
              </a:path>
              <a:path w="43814" h="1904">
                <a:moveTo>
                  <a:pt x="25209" y="1206"/>
                </a:moveTo>
                <a:lnTo>
                  <a:pt x="25196" y="609"/>
                </a:lnTo>
                <a:lnTo>
                  <a:pt x="25069" y="469"/>
                </a:lnTo>
                <a:lnTo>
                  <a:pt x="24917" y="419"/>
                </a:lnTo>
                <a:lnTo>
                  <a:pt x="24917" y="1181"/>
                </a:lnTo>
                <a:lnTo>
                  <a:pt x="24726" y="1206"/>
                </a:lnTo>
                <a:lnTo>
                  <a:pt x="24701" y="647"/>
                </a:lnTo>
                <a:lnTo>
                  <a:pt x="24841" y="609"/>
                </a:lnTo>
                <a:lnTo>
                  <a:pt x="24917" y="1181"/>
                </a:lnTo>
                <a:lnTo>
                  <a:pt x="24917" y="419"/>
                </a:lnTo>
                <a:lnTo>
                  <a:pt x="24726" y="406"/>
                </a:lnTo>
                <a:lnTo>
                  <a:pt x="24536" y="469"/>
                </a:lnTo>
                <a:lnTo>
                  <a:pt x="24396" y="1244"/>
                </a:lnTo>
                <a:lnTo>
                  <a:pt x="24587" y="1384"/>
                </a:lnTo>
                <a:lnTo>
                  <a:pt x="24866" y="1409"/>
                </a:lnTo>
                <a:lnTo>
                  <a:pt x="25006" y="1371"/>
                </a:lnTo>
                <a:lnTo>
                  <a:pt x="25209" y="1206"/>
                </a:lnTo>
                <a:close/>
              </a:path>
              <a:path w="43814" h="1904">
                <a:moveTo>
                  <a:pt x="26060" y="584"/>
                </a:moveTo>
                <a:lnTo>
                  <a:pt x="26009" y="431"/>
                </a:lnTo>
                <a:lnTo>
                  <a:pt x="25819" y="457"/>
                </a:lnTo>
                <a:lnTo>
                  <a:pt x="25704" y="584"/>
                </a:lnTo>
                <a:lnTo>
                  <a:pt x="25692" y="457"/>
                </a:lnTo>
                <a:lnTo>
                  <a:pt x="25514" y="444"/>
                </a:lnTo>
                <a:lnTo>
                  <a:pt x="25501" y="1384"/>
                </a:lnTo>
                <a:lnTo>
                  <a:pt x="25692" y="1397"/>
                </a:lnTo>
                <a:lnTo>
                  <a:pt x="25806" y="711"/>
                </a:lnTo>
                <a:lnTo>
                  <a:pt x="25933" y="660"/>
                </a:lnTo>
                <a:lnTo>
                  <a:pt x="26060" y="584"/>
                </a:lnTo>
                <a:close/>
              </a:path>
              <a:path w="43814" h="1904">
                <a:moveTo>
                  <a:pt x="26720" y="1181"/>
                </a:moveTo>
                <a:lnTo>
                  <a:pt x="26530" y="1193"/>
                </a:lnTo>
                <a:lnTo>
                  <a:pt x="26492" y="635"/>
                </a:lnTo>
                <a:lnTo>
                  <a:pt x="26708" y="635"/>
                </a:lnTo>
                <a:lnTo>
                  <a:pt x="26492" y="215"/>
                </a:lnTo>
                <a:lnTo>
                  <a:pt x="26339" y="190"/>
                </a:lnTo>
                <a:lnTo>
                  <a:pt x="26250" y="431"/>
                </a:lnTo>
                <a:lnTo>
                  <a:pt x="26123" y="431"/>
                </a:lnTo>
                <a:lnTo>
                  <a:pt x="26123" y="635"/>
                </a:lnTo>
                <a:lnTo>
                  <a:pt x="26250" y="635"/>
                </a:lnTo>
                <a:lnTo>
                  <a:pt x="26339" y="1358"/>
                </a:lnTo>
                <a:lnTo>
                  <a:pt x="26593" y="1409"/>
                </a:lnTo>
                <a:lnTo>
                  <a:pt x="26720" y="1193"/>
                </a:lnTo>
                <a:close/>
              </a:path>
              <a:path w="43814" h="1904">
                <a:moveTo>
                  <a:pt x="28092" y="1206"/>
                </a:moveTo>
                <a:lnTo>
                  <a:pt x="28079" y="571"/>
                </a:lnTo>
                <a:lnTo>
                  <a:pt x="27940" y="431"/>
                </a:lnTo>
                <a:lnTo>
                  <a:pt x="27825" y="1181"/>
                </a:lnTo>
                <a:lnTo>
                  <a:pt x="27698" y="1206"/>
                </a:lnTo>
                <a:lnTo>
                  <a:pt x="27597" y="698"/>
                </a:lnTo>
                <a:lnTo>
                  <a:pt x="27813" y="635"/>
                </a:lnTo>
                <a:lnTo>
                  <a:pt x="27825" y="431"/>
                </a:lnTo>
                <a:lnTo>
                  <a:pt x="27508" y="571"/>
                </a:lnTo>
                <a:lnTo>
                  <a:pt x="27470" y="444"/>
                </a:lnTo>
                <a:lnTo>
                  <a:pt x="27330" y="431"/>
                </a:lnTo>
                <a:lnTo>
                  <a:pt x="27292" y="1727"/>
                </a:lnTo>
                <a:lnTo>
                  <a:pt x="27470" y="1752"/>
                </a:lnTo>
                <a:lnTo>
                  <a:pt x="27533" y="1295"/>
                </a:lnTo>
                <a:lnTo>
                  <a:pt x="27851" y="1409"/>
                </a:lnTo>
                <a:lnTo>
                  <a:pt x="28079" y="1295"/>
                </a:lnTo>
                <a:close/>
              </a:path>
              <a:path w="43814" h="1904">
                <a:moveTo>
                  <a:pt x="28956" y="584"/>
                </a:moveTo>
                <a:lnTo>
                  <a:pt x="28867" y="431"/>
                </a:lnTo>
                <a:lnTo>
                  <a:pt x="28727" y="457"/>
                </a:lnTo>
                <a:lnTo>
                  <a:pt x="28600" y="584"/>
                </a:lnTo>
                <a:lnTo>
                  <a:pt x="28600" y="457"/>
                </a:lnTo>
                <a:lnTo>
                  <a:pt x="28422" y="444"/>
                </a:lnTo>
                <a:lnTo>
                  <a:pt x="28397" y="1384"/>
                </a:lnTo>
                <a:lnTo>
                  <a:pt x="28587" y="1397"/>
                </a:lnTo>
                <a:lnTo>
                  <a:pt x="28702" y="711"/>
                </a:lnTo>
                <a:lnTo>
                  <a:pt x="28854" y="647"/>
                </a:lnTo>
                <a:close/>
              </a:path>
              <a:path w="43814" h="1904">
                <a:moveTo>
                  <a:pt x="29857" y="1231"/>
                </a:moveTo>
                <a:lnTo>
                  <a:pt x="29832" y="609"/>
                </a:lnTo>
                <a:lnTo>
                  <a:pt x="29692" y="444"/>
                </a:lnTo>
                <a:lnTo>
                  <a:pt x="29578" y="1168"/>
                </a:lnTo>
                <a:lnTo>
                  <a:pt x="29349" y="1231"/>
                </a:lnTo>
                <a:lnTo>
                  <a:pt x="29413" y="1028"/>
                </a:lnTo>
                <a:lnTo>
                  <a:pt x="29552" y="1003"/>
                </a:lnTo>
                <a:lnTo>
                  <a:pt x="29578" y="1168"/>
                </a:lnTo>
                <a:lnTo>
                  <a:pt x="29578" y="444"/>
                </a:lnTo>
                <a:lnTo>
                  <a:pt x="29387" y="419"/>
                </a:lnTo>
                <a:lnTo>
                  <a:pt x="29121" y="508"/>
                </a:lnTo>
                <a:lnTo>
                  <a:pt x="29159" y="698"/>
                </a:lnTo>
                <a:lnTo>
                  <a:pt x="29527" y="609"/>
                </a:lnTo>
                <a:lnTo>
                  <a:pt x="29540" y="825"/>
                </a:lnTo>
                <a:lnTo>
                  <a:pt x="29375" y="825"/>
                </a:lnTo>
                <a:lnTo>
                  <a:pt x="29095" y="952"/>
                </a:lnTo>
                <a:lnTo>
                  <a:pt x="29108" y="1295"/>
                </a:lnTo>
                <a:lnTo>
                  <a:pt x="29476" y="1409"/>
                </a:lnTo>
                <a:lnTo>
                  <a:pt x="29654" y="1295"/>
                </a:lnTo>
                <a:lnTo>
                  <a:pt x="29819" y="1397"/>
                </a:lnTo>
                <a:lnTo>
                  <a:pt x="29857" y="1231"/>
                </a:lnTo>
                <a:close/>
              </a:path>
              <a:path w="43814" h="1904">
                <a:moveTo>
                  <a:pt x="30861" y="444"/>
                </a:moveTo>
                <a:lnTo>
                  <a:pt x="30556" y="444"/>
                </a:lnTo>
                <a:lnTo>
                  <a:pt x="30530" y="838"/>
                </a:lnTo>
                <a:lnTo>
                  <a:pt x="30365" y="889"/>
                </a:lnTo>
                <a:lnTo>
                  <a:pt x="30454" y="596"/>
                </a:lnTo>
                <a:lnTo>
                  <a:pt x="30530" y="838"/>
                </a:lnTo>
                <a:lnTo>
                  <a:pt x="30530" y="596"/>
                </a:lnTo>
                <a:lnTo>
                  <a:pt x="30530" y="444"/>
                </a:lnTo>
                <a:lnTo>
                  <a:pt x="30353" y="419"/>
                </a:lnTo>
                <a:lnTo>
                  <a:pt x="30213" y="457"/>
                </a:lnTo>
                <a:lnTo>
                  <a:pt x="30099" y="1689"/>
                </a:lnTo>
                <a:lnTo>
                  <a:pt x="30480" y="1752"/>
                </a:lnTo>
                <a:lnTo>
                  <a:pt x="30708" y="1689"/>
                </a:lnTo>
                <a:lnTo>
                  <a:pt x="30861" y="1358"/>
                </a:lnTo>
                <a:lnTo>
                  <a:pt x="30721" y="1206"/>
                </a:lnTo>
                <a:lnTo>
                  <a:pt x="30556" y="1193"/>
                </a:lnTo>
                <a:lnTo>
                  <a:pt x="30518" y="1371"/>
                </a:lnTo>
                <a:lnTo>
                  <a:pt x="30505" y="1536"/>
                </a:lnTo>
                <a:lnTo>
                  <a:pt x="30353" y="1587"/>
                </a:lnTo>
                <a:lnTo>
                  <a:pt x="30238" y="1447"/>
                </a:lnTo>
                <a:lnTo>
                  <a:pt x="30518" y="1371"/>
                </a:lnTo>
                <a:lnTo>
                  <a:pt x="30518" y="1193"/>
                </a:lnTo>
                <a:lnTo>
                  <a:pt x="30276" y="1168"/>
                </a:lnTo>
                <a:lnTo>
                  <a:pt x="30264" y="1028"/>
                </a:lnTo>
                <a:lnTo>
                  <a:pt x="30467" y="1066"/>
                </a:lnTo>
                <a:lnTo>
                  <a:pt x="30607" y="1028"/>
                </a:lnTo>
                <a:lnTo>
                  <a:pt x="30746" y="889"/>
                </a:lnTo>
                <a:lnTo>
                  <a:pt x="30861" y="444"/>
                </a:lnTo>
                <a:close/>
              </a:path>
              <a:path w="43814" h="1904">
                <a:moveTo>
                  <a:pt x="32435" y="635"/>
                </a:moveTo>
                <a:lnTo>
                  <a:pt x="32321" y="469"/>
                </a:lnTo>
                <a:lnTo>
                  <a:pt x="32092" y="419"/>
                </a:lnTo>
                <a:lnTo>
                  <a:pt x="31851" y="584"/>
                </a:lnTo>
                <a:lnTo>
                  <a:pt x="31508" y="419"/>
                </a:lnTo>
                <a:lnTo>
                  <a:pt x="31254" y="571"/>
                </a:lnTo>
                <a:lnTo>
                  <a:pt x="31229" y="444"/>
                </a:lnTo>
                <a:lnTo>
                  <a:pt x="31089" y="431"/>
                </a:lnTo>
                <a:lnTo>
                  <a:pt x="31051" y="1384"/>
                </a:lnTo>
                <a:lnTo>
                  <a:pt x="31254" y="1397"/>
                </a:lnTo>
                <a:lnTo>
                  <a:pt x="31369" y="698"/>
                </a:lnTo>
                <a:lnTo>
                  <a:pt x="31534" y="635"/>
                </a:lnTo>
                <a:lnTo>
                  <a:pt x="31635" y="1384"/>
                </a:lnTo>
                <a:lnTo>
                  <a:pt x="31826" y="1397"/>
                </a:lnTo>
                <a:lnTo>
                  <a:pt x="31877" y="774"/>
                </a:lnTo>
                <a:lnTo>
                  <a:pt x="32105" y="635"/>
                </a:lnTo>
                <a:lnTo>
                  <a:pt x="32207" y="1358"/>
                </a:lnTo>
                <a:lnTo>
                  <a:pt x="32410" y="1397"/>
                </a:lnTo>
                <a:lnTo>
                  <a:pt x="32435" y="635"/>
                </a:lnTo>
                <a:close/>
              </a:path>
              <a:path w="43814" h="1904">
                <a:moveTo>
                  <a:pt x="33439" y="1231"/>
                </a:moveTo>
                <a:lnTo>
                  <a:pt x="33413" y="609"/>
                </a:lnTo>
                <a:lnTo>
                  <a:pt x="33274" y="444"/>
                </a:lnTo>
                <a:lnTo>
                  <a:pt x="33159" y="1168"/>
                </a:lnTo>
                <a:lnTo>
                  <a:pt x="32931" y="1231"/>
                </a:lnTo>
                <a:lnTo>
                  <a:pt x="32956" y="1028"/>
                </a:lnTo>
                <a:lnTo>
                  <a:pt x="33134" y="990"/>
                </a:lnTo>
                <a:lnTo>
                  <a:pt x="33159" y="1168"/>
                </a:lnTo>
                <a:lnTo>
                  <a:pt x="33159" y="444"/>
                </a:lnTo>
                <a:lnTo>
                  <a:pt x="32969" y="419"/>
                </a:lnTo>
                <a:lnTo>
                  <a:pt x="32702" y="508"/>
                </a:lnTo>
                <a:lnTo>
                  <a:pt x="32727" y="698"/>
                </a:lnTo>
                <a:lnTo>
                  <a:pt x="33108" y="609"/>
                </a:lnTo>
                <a:lnTo>
                  <a:pt x="33121" y="825"/>
                </a:lnTo>
                <a:lnTo>
                  <a:pt x="32956" y="825"/>
                </a:lnTo>
                <a:lnTo>
                  <a:pt x="32677" y="952"/>
                </a:lnTo>
                <a:lnTo>
                  <a:pt x="32689" y="1295"/>
                </a:lnTo>
                <a:lnTo>
                  <a:pt x="33058" y="1409"/>
                </a:lnTo>
                <a:lnTo>
                  <a:pt x="33235" y="1295"/>
                </a:lnTo>
                <a:lnTo>
                  <a:pt x="33401" y="1397"/>
                </a:lnTo>
                <a:lnTo>
                  <a:pt x="33439" y="1231"/>
                </a:lnTo>
                <a:close/>
              </a:path>
              <a:path w="43814" h="1904">
                <a:moveTo>
                  <a:pt x="34188" y="1206"/>
                </a:moveTo>
                <a:lnTo>
                  <a:pt x="34023" y="1206"/>
                </a:lnTo>
                <a:lnTo>
                  <a:pt x="33947" y="647"/>
                </a:lnTo>
                <a:lnTo>
                  <a:pt x="34150" y="647"/>
                </a:lnTo>
                <a:lnTo>
                  <a:pt x="34175" y="457"/>
                </a:lnTo>
                <a:lnTo>
                  <a:pt x="33947" y="444"/>
                </a:lnTo>
                <a:lnTo>
                  <a:pt x="33921" y="203"/>
                </a:lnTo>
                <a:lnTo>
                  <a:pt x="33731" y="203"/>
                </a:lnTo>
                <a:lnTo>
                  <a:pt x="33705" y="444"/>
                </a:lnTo>
                <a:lnTo>
                  <a:pt x="33578" y="444"/>
                </a:lnTo>
                <a:lnTo>
                  <a:pt x="33578" y="647"/>
                </a:lnTo>
                <a:lnTo>
                  <a:pt x="33705" y="647"/>
                </a:lnTo>
                <a:lnTo>
                  <a:pt x="33820" y="1384"/>
                </a:lnTo>
                <a:lnTo>
                  <a:pt x="34086" y="1409"/>
                </a:lnTo>
                <a:lnTo>
                  <a:pt x="34188" y="1206"/>
                </a:lnTo>
                <a:close/>
              </a:path>
              <a:path w="43814" h="1904">
                <a:moveTo>
                  <a:pt x="34569" y="50"/>
                </a:moveTo>
                <a:lnTo>
                  <a:pt x="34417" y="38"/>
                </a:lnTo>
                <a:lnTo>
                  <a:pt x="34442" y="292"/>
                </a:lnTo>
                <a:lnTo>
                  <a:pt x="34569" y="50"/>
                </a:lnTo>
                <a:close/>
              </a:path>
              <a:path w="43814" h="1904">
                <a:moveTo>
                  <a:pt x="34594" y="457"/>
                </a:moveTo>
                <a:lnTo>
                  <a:pt x="34417" y="431"/>
                </a:lnTo>
                <a:lnTo>
                  <a:pt x="34366" y="1384"/>
                </a:lnTo>
                <a:lnTo>
                  <a:pt x="34556" y="1397"/>
                </a:lnTo>
                <a:lnTo>
                  <a:pt x="34594" y="457"/>
                </a:lnTo>
                <a:close/>
              </a:path>
              <a:path w="43814" h="1904">
                <a:moveTo>
                  <a:pt x="35496" y="1206"/>
                </a:moveTo>
                <a:lnTo>
                  <a:pt x="35191" y="1206"/>
                </a:lnTo>
                <a:lnTo>
                  <a:pt x="35166" y="622"/>
                </a:lnTo>
                <a:lnTo>
                  <a:pt x="35293" y="622"/>
                </a:lnTo>
                <a:lnTo>
                  <a:pt x="35458" y="711"/>
                </a:lnTo>
                <a:lnTo>
                  <a:pt x="35445" y="482"/>
                </a:lnTo>
                <a:lnTo>
                  <a:pt x="35153" y="419"/>
                </a:lnTo>
                <a:lnTo>
                  <a:pt x="34975" y="482"/>
                </a:lnTo>
                <a:lnTo>
                  <a:pt x="34798" y="1104"/>
                </a:lnTo>
                <a:lnTo>
                  <a:pt x="34912" y="1320"/>
                </a:lnTo>
                <a:lnTo>
                  <a:pt x="35280" y="1409"/>
                </a:lnTo>
                <a:lnTo>
                  <a:pt x="35445" y="1333"/>
                </a:lnTo>
                <a:lnTo>
                  <a:pt x="35496" y="1206"/>
                </a:lnTo>
                <a:close/>
              </a:path>
              <a:path w="43814" h="1904">
                <a:moveTo>
                  <a:pt x="36626" y="1231"/>
                </a:moveTo>
                <a:lnTo>
                  <a:pt x="36614" y="939"/>
                </a:lnTo>
                <a:lnTo>
                  <a:pt x="36258" y="749"/>
                </a:lnTo>
                <a:lnTo>
                  <a:pt x="36258" y="622"/>
                </a:lnTo>
                <a:lnTo>
                  <a:pt x="36398" y="584"/>
                </a:lnTo>
                <a:lnTo>
                  <a:pt x="36588" y="660"/>
                </a:lnTo>
                <a:lnTo>
                  <a:pt x="36614" y="495"/>
                </a:lnTo>
                <a:lnTo>
                  <a:pt x="36296" y="406"/>
                </a:lnTo>
                <a:lnTo>
                  <a:pt x="36156" y="444"/>
                </a:lnTo>
                <a:lnTo>
                  <a:pt x="36042" y="863"/>
                </a:lnTo>
                <a:lnTo>
                  <a:pt x="36334" y="1028"/>
                </a:lnTo>
                <a:lnTo>
                  <a:pt x="36410" y="1181"/>
                </a:lnTo>
                <a:lnTo>
                  <a:pt x="36207" y="1231"/>
                </a:lnTo>
                <a:lnTo>
                  <a:pt x="36004" y="1155"/>
                </a:lnTo>
                <a:lnTo>
                  <a:pt x="36017" y="1346"/>
                </a:lnTo>
                <a:lnTo>
                  <a:pt x="36385" y="1409"/>
                </a:lnTo>
                <a:lnTo>
                  <a:pt x="36614" y="1282"/>
                </a:lnTo>
                <a:close/>
              </a:path>
              <a:path w="43814" h="1904">
                <a:moveTo>
                  <a:pt x="37388" y="1193"/>
                </a:moveTo>
                <a:lnTo>
                  <a:pt x="37198" y="1193"/>
                </a:lnTo>
                <a:lnTo>
                  <a:pt x="37160" y="635"/>
                </a:lnTo>
                <a:lnTo>
                  <a:pt x="37376" y="635"/>
                </a:lnTo>
                <a:lnTo>
                  <a:pt x="37363" y="444"/>
                </a:lnTo>
                <a:lnTo>
                  <a:pt x="37160" y="431"/>
                </a:lnTo>
                <a:lnTo>
                  <a:pt x="37134" y="203"/>
                </a:lnTo>
                <a:lnTo>
                  <a:pt x="37007" y="190"/>
                </a:lnTo>
                <a:lnTo>
                  <a:pt x="36906" y="431"/>
                </a:lnTo>
                <a:lnTo>
                  <a:pt x="36779" y="635"/>
                </a:lnTo>
                <a:lnTo>
                  <a:pt x="36906" y="635"/>
                </a:lnTo>
                <a:lnTo>
                  <a:pt x="36995" y="1358"/>
                </a:lnTo>
                <a:lnTo>
                  <a:pt x="37249" y="1409"/>
                </a:lnTo>
                <a:lnTo>
                  <a:pt x="37388" y="1193"/>
                </a:lnTo>
                <a:close/>
              </a:path>
              <a:path w="43814" h="1904">
                <a:moveTo>
                  <a:pt x="38404" y="1193"/>
                </a:moveTo>
                <a:lnTo>
                  <a:pt x="38379" y="444"/>
                </a:lnTo>
                <a:lnTo>
                  <a:pt x="38188" y="431"/>
                </a:lnTo>
                <a:lnTo>
                  <a:pt x="38125" y="1079"/>
                </a:lnTo>
                <a:lnTo>
                  <a:pt x="37909" y="1193"/>
                </a:lnTo>
                <a:lnTo>
                  <a:pt x="37807" y="457"/>
                </a:lnTo>
                <a:lnTo>
                  <a:pt x="37592" y="431"/>
                </a:lnTo>
                <a:lnTo>
                  <a:pt x="37604" y="1257"/>
                </a:lnTo>
                <a:lnTo>
                  <a:pt x="37934" y="1409"/>
                </a:lnTo>
                <a:lnTo>
                  <a:pt x="38188" y="1257"/>
                </a:lnTo>
                <a:lnTo>
                  <a:pt x="38201" y="1384"/>
                </a:lnTo>
                <a:lnTo>
                  <a:pt x="38366" y="1397"/>
                </a:lnTo>
                <a:lnTo>
                  <a:pt x="38404" y="1257"/>
                </a:lnTo>
                <a:close/>
              </a:path>
              <a:path w="43814" h="1904">
                <a:moveTo>
                  <a:pt x="39497" y="38"/>
                </a:moveTo>
                <a:lnTo>
                  <a:pt x="39255" y="25"/>
                </a:lnTo>
                <a:lnTo>
                  <a:pt x="39179" y="1143"/>
                </a:lnTo>
                <a:lnTo>
                  <a:pt x="38976" y="1193"/>
                </a:lnTo>
                <a:lnTo>
                  <a:pt x="39077" y="622"/>
                </a:lnTo>
                <a:lnTo>
                  <a:pt x="39179" y="1143"/>
                </a:lnTo>
                <a:lnTo>
                  <a:pt x="39179" y="622"/>
                </a:lnTo>
                <a:lnTo>
                  <a:pt x="39128" y="469"/>
                </a:lnTo>
                <a:lnTo>
                  <a:pt x="38925" y="406"/>
                </a:lnTo>
                <a:lnTo>
                  <a:pt x="38773" y="469"/>
                </a:lnTo>
                <a:lnTo>
                  <a:pt x="38684" y="1257"/>
                </a:lnTo>
                <a:lnTo>
                  <a:pt x="38849" y="1397"/>
                </a:lnTo>
                <a:lnTo>
                  <a:pt x="39039" y="1409"/>
                </a:lnTo>
                <a:lnTo>
                  <a:pt x="39281" y="1257"/>
                </a:lnTo>
                <a:lnTo>
                  <a:pt x="39458" y="1397"/>
                </a:lnTo>
                <a:lnTo>
                  <a:pt x="39497" y="1257"/>
                </a:lnTo>
                <a:lnTo>
                  <a:pt x="39497" y="38"/>
                </a:lnTo>
                <a:close/>
              </a:path>
              <a:path w="43814" h="1904">
                <a:moveTo>
                  <a:pt x="39954" y="50"/>
                </a:moveTo>
                <a:lnTo>
                  <a:pt x="39814" y="38"/>
                </a:lnTo>
                <a:lnTo>
                  <a:pt x="39751" y="279"/>
                </a:lnTo>
                <a:lnTo>
                  <a:pt x="39916" y="304"/>
                </a:lnTo>
                <a:lnTo>
                  <a:pt x="39954" y="50"/>
                </a:lnTo>
                <a:close/>
              </a:path>
              <a:path w="43814" h="1904">
                <a:moveTo>
                  <a:pt x="39992" y="457"/>
                </a:moveTo>
                <a:lnTo>
                  <a:pt x="39789" y="431"/>
                </a:lnTo>
                <a:lnTo>
                  <a:pt x="39751" y="1371"/>
                </a:lnTo>
                <a:lnTo>
                  <a:pt x="39954" y="1397"/>
                </a:lnTo>
                <a:lnTo>
                  <a:pt x="39992" y="457"/>
                </a:lnTo>
                <a:close/>
              </a:path>
              <a:path w="43814" h="1904">
                <a:moveTo>
                  <a:pt x="41059" y="812"/>
                </a:moveTo>
                <a:lnTo>
                  <a:pt x="40982" y="584"/>
                </a:lnTo>
                <a:lnTo>
                  <a:pt x="40817" y="444"/>
                </a:lnTo>
                <a:lnTo>
                  <a:pt x="40817" y="812"/>
                </a:lnTo>
                <a:lnTo>
                  <a:pt x="40449" y="812"/>
                </a:lnTo>
                <a:lnTo>
                  <a:pt x="40513" y="635"/>
                </a:lnTo>
                <a:lnTo>
                  <a:pt x="40703" y="584"/>
                </a:lnTo>
                <a:lnTo>
                  <a:pt x="40817" y="812"/>
                </a:lnTo>
                <a:lnTo>
                  <a:pt x="40817" y="444"/>
                </a:lnTo>
                <a:lnTo>
                  <a:pt x="40576" y="406"/>
                </a:lnTo>
                <a:lnTo>
                  <a:pt x="40347" y="508"/>
                </a:lnTo>
                <a:lnTo>
                  <a:pt x="40347" y="1333"/>
                </a:lnTo>
                <a:lnTo>
                  <a:pt x="40754" y="1409"/>
                </a:lnTo>
                <a:lnTo>
                  <a:pt x="40881" y="1384"/>
                </a:lnTo>
                <a:lnTo>
                  <a:pt x="41021" y="1219"/>
                </a:lnTo>
                <a:lnTo>
                  <a:pt x="40614" y="1219"/>
                </a:lnTo>
                <a:lnTo>
                  <a:pt x="40449" y="977"/>
                </a:lnTo>
                <a:lnTo>
                  <a:pt x="41008" y="977"/>
                </a:lnTo>
                <a:lnTo>
                  <a:pt x="41059" y="812"/>
                </a:lnTo>
                <a:close/>
              </a:path>
              <a:path w="43814" h="1904">
                <a:moveTo>
                  <a:pt x="41846" y="965"/>
                </a:moveTo>
                <a:lnTo>
                  <a:pt x="41465" y="749"/>
                </a:lnTo>
                <a:lnTo>
                  <a:pt x="41465" y="622"/>
                </a:lnTo>
                <a:lnTo>
                  <a:pt x="41605" y="584"/>
                </a:lnTo>
                <a:lnTo>
                  <a:pt x="41795" y="660"/>
                </a:lnTo>
                <a:lnTo>
                  <a:pt x="41821" y="495"/>
                </a:lnTo>
                <a:lnTo>
                  <a:pt x="41503" y="406"/>
                </a:lnTo>
                <a:lnTo>
                  <a:pt x="41363" y="444"/>
                </a:lnTo>
                <a:lnTo>
                  <a:pt x="41249" y="863"/>
                </a:lnTo>
                <a:lnTo>
                  <a:pt x="41541" y="1028"/>
                </a:lnTo>
                <a:lnTo>
                  <a:pt x="41617" y="1181"/>
                </a:lnTo>
                <a:lnTo>
                  <a:pt x="41414" y="1231"/>
                </a:lnTo>
                <a:lnTo>
                  <a:pt x="41224" y="1143"/>
                </a:lnTo>
                <a:lnTo>
                  <a:pt x="41224" y="1346"/>
                </a:lnTo>
                <a:lnTo>
                  <a:pt x="41592" y="1409"/>
                </a:lnTo>
                <a:lnTo>
                  <a:pt x="41783" y="1308"/>
                </a:lnTo>
                <a:lnTo>
                  <a:pt x="41846" y="965"/>
                </a:lnTo>
                <a:close/>
              </a:path>
              <a:path w="43814" h="1904">
                <a:moveTo>
                  <a:pt x="42646" y="457"/>
                </a:moveTo>
                <a:lnTo>
                  <a:pt x="42468" y="431"/>
                </a:lnTo>
                <a:lnTo>
                  <a:pt x="42405" y="1371"/>
                </a:lnTo>
                <a:lnTo>
                  <a:pt x="42621" y="1397"/>
                </a:lnTo>
                <a:lnTo>
                  <a:pt x="42646" y="457"/>
                </a:lnTo>
                <a:close/>
              </a:path>
              <a:path w="43814" h="1904">
                <a:moveTo>
                  <a:pt x="42646" y="50"/>
                </a:moveTo>
                <a:lnTo>
                  <a:pt x="42494" y="38"/>
                </a:lnTo>
                <a:lnTo>
                  <a:pt x="42430" y="279"/>
                </a:lnTo>
                <a:lnTo>
                  <a:pt x="42608" y="304"/>
                </a:lnTo>
                <a:lnTo>
                  <a:pt x="42646" y="50"/>
                </a:lnTo>
                <a:close/>
              </a:path>
              <a:path w="43814" h="1904">
                <a:moveTo>
                  <a:pt x="43713" y="635"/>
                </a:moveTo>
                <a:lnTo>
                  <a:pt x="43561" y="444"/>
                </a:lnTo>
                <a:lnTo>
                  <a:pt x="43345" y="419"/>
                </a:lnTo>
                <a:lnTo>
                  <a:pt x="43091" y="571"/>
                </a:lnTo>
                <a:lnTo>
                  <a:pt x="43053" y="444"/>
                </a:lnTo>
                <a:lnTo>
                  <a:pt x="42887" y="1384"/>
                </a:lnTo>
                <a:lnTo>
                  <a:pt x="43103" y="1397"/>
                </a:lnTo>
                <a:lnTo>
                  <a:pt x="43268" y="647"/>
                </a:lnTo>
                <a:lnTo>
                  <a:pt x="43484" y="1384"/>
                </a:lnTo>
                <a:lnTo>
                  <a:pt x="43688" y="1397"/>
                </a:lnTo>
                <a:lnTo>
                  <a:pt x="43713" y="6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08693" y="5521251"/>
            <a:ext cx="46990" cy="1905"/>
          </a:xfrm>
          <a:custGeom>
            <a:avLst/>
            <a:gdLst/>
            <a:ahLst/>
            <a:cxnLst/>
            <a:rect l="l" t="t" r="r" b="b"/>
            <a:pathLst>
              <a:path w="46989" h="1904">
                <a:moveTo>
                  <a:pt x="711" y="1193"/>
                </a:moveTo>
                <a:lnTo>
                  <a:pt x="381" y="1193"/>
                </a:lnTo>
                <a:lnTo>
                  <a:pt x="266" y="1003"/>
                </a:lnTo>
                <a:lnTo>
                  <a:pt x="381" y="609"/>
                </a:lnTo>
                <a:lnTo>
                  <a:pt x="508" y="609"/>
                </a:lnTo>
                <a:lnTo>
                  <a:pt x="685" y="698"/>
                </a:lnTo>
                <a:lnTo>
                  <a:pt x="698" y="508"/>
                </a:lnTo>
                <a:lnTo>
                  <a:pt x="368" y="406"/>
                </a:lnTo>
                <a:lnTo>
                  <a:pt x="203" y="457"/>
                </a:lnTo>
                <a:lnTo>
                  <a:pt x="0" y="1092"/>
                </a:lnTo>
                <a:lnTo>
                  <a:pt x="127" y="1320"/>
                </a:lnTo>
                <a:lnTo>
                  <a:pt x="279" y="1397"/>
                </a:lnTo>
                <a:lnTo>
                  <a:pt x="444" y="1409"/>
                </a:lnTo>
                <a:lnTo>
                  <a:pt x="711" y="1282"/>
                </a:lnTo>
                <a:close/>
              </a:path>
              <a:path w="46989" h="1904">
                <a:moveTo>
                  <a:pt x="1739" y="1371"/>
                </a:moveTo>
                <a:lnTo>
                  <a:pt x="1714" y="622"/>
                </a:lnTo>
                <a:lnTo>
                  <a:pt x="1574" y="431"/>
                </a:lnTo>
                <a:lnTo>
                  <a:pt x="1371" y="406"/>
                </a:lnTo>
                <a:lnTo>
                  <a:pt x="1143" y="533"/>
                </a:lnTo>
                <a:lnTo>
                  <a:pt x="1143" y="25"/>
                </a:lnTo>
                <a:lnTo>
                  <a:pt x="952" y="0"/>
                </a:lnTo>
                <a:lnTo>
                  <a:pt x="1003" y="1371"/>
                </a:lnTo>
                <a:lnTo>
                  <a:pt x="1143" y="1371"/>
                </a:lnTo>
                <a:lnTo>
                  <a:pt x="1282" y="635"/>
                </a:lnTo>
                <a:lnTo>
                  <a:pt x="1498" y="1371"/>
                </a:lnTo>
                <a:lnTo>
                  <a:pt x="1714" y="1384"/>
                </a:lnTo>
                <a:close/>
              </a:path>
              <a:path w="46989" h="1904">
                <a:moveTo>
                  <a:pt x="2743" y="1244"/>
                </a:moveTo>
                <a:lnTo>
                  <a:pt x="2717" y="609"/>
                </a:lnTo>
                <a:lnTo>
                  <a:pt x="2628" y="469"/>
                </a:lnTo>
                <a:lnTo>
                  <a:pt x="2413" y="444"/>
                </a:lnTo>
                <a:lnTo>
                  <a:pt x="2413" y="1219"/>
                </a:lnTo>
                <a:lnTo>
                  <a:pt x="2273" y="1244"/>
                </a:lnTo>
                <a:lnTo>
                  <a:pt x="2260" y="1028"/>
                </a:lnTo>
                <a:lnTo>
                  <a:pt x="2400" y="1003"/>
                </a:lnTo>
                <a:lnTo>
                  <a:pt x="2413" y="1219"/>
                </a:lnTo>
                <a:lnTo>
                  <a:pt x="2413" y="444"/>
                </a:lnTo>
                <a:lnTo>
                  <a:pt x="2286" y="419"/>
                </a:lnTo>
                <a:lnTo>
                  <a:pt x="2108" y="469"/>
                </a:lnTo>
                <a:lnTo>
                  <a:pt x="2019" y="698"/>
                </a:lnTo>
                <a:lnTo>
                  <a:pt x="2387" y="609"/>
                </a:lnTo>
                <a:lnTo>
                  <a:pt x="2387" y="825"/>
                </a:lnTo>
                <a:lnTo>
                  <a:pt x="2095" y="876"/>
                </a:lnTo>
                <a:lnTo>
                  <a:pt x="2044" y="1358"/>
                </a:lnTo>
                <a:lnTo>
                  <a:pt x="2324" y="1422"/>
                </a:lnTo>
                <a:lnTo>
                  <a:pt x="2540" y="1295"/>
                </a:lnTo>
                <a:lnTo>
                  <a:pt x="2717" y="1397"/>
                </a:lnTo>
                <a:lnTo>
                  <a:pt x="2743" y="1244"/>
                </a:lnTo>
                <a:close/>
              </a:path>
              <a:path w="46989" h="1904">
                <a:moveTo>
                  <a:pt x="3238" y="25"/>
                </a:moveTo>
                <a:lnTo>
                  <a:pt x="3048" y="0"/>
                </a:lnTo>
                <a:lnTo>
                  <a:pt x="3098" y="1371"/>
                </a:lnTo>
                <a:lnTo>
                  <a:pt x="3238" y="1371"/>
                </a:lnTo>
                <a:lnTo>
                  <a:pt x="3238" y="25"/>
                </a:lnTo>
                <a:close/>
              </a:path>
              <a:path w="46989" h="1904">
                <a:moveTo>
                  <a:pt x="3721" y="25"/>
                </a:moveTo>
                <a:lnTo>
                  <a:pt x="3530" y="0"/>
                </a:lnTo>
                <a:lnTo>
                  <a:pt x="3479" y="1358"/>
                </a:lnTo>
                <a:lnTo>
                  <a:pt x="3695" y="1384"/>
                </a:lnTo>
                <a:lnTo>
                  <a:pt x="3721" y="25"/>
                </a:lnTo>
                <a:close/>
              </a:path>
              <a:path w="46989" h="1904">
                <a:moveTo>
                  <a:pt x="4800" y="812"/>
                </a:moveTo>
                <a:lnTo>
                  <a:pt x="4737" y="584"/>
                </a:lnTo>
                <a:lnTo>
                  <a:pt x="4572" y="431"/>
                </a:lnTo>
                <a:lnTo>
                  <a:pt x="4559" y="584"/>
                </a:lnTo>
                <a:lnTo>
                  <a:pt x="4559" y="812"/>
                </a:lnTo>
                <a:lnTo>
                  <a:pt x="4178" y="812"/>
                </a:lnTo>
                <a:lnTo>
                  <a:pt x="4241" y="622"/>
                </a:lnTo>
                <a:lnTo>
                  <a:pt x="4432" y="584"/>
                </a:lnTo>
                <a:lnTo>
                  <a:pt x="4559" y="812"/>
                </a:lnTo>
                <a:lnTo>
                  <a:pt x="4559" y="584"/>
                </a:lnTo>
                <a:lnTo>
                  <a:pt x="4559" y="431"/>
                </a:lnTo>
                <a:lnTo>
                  <a:pt x="4305" y="406"/>
                </a:lnTo>
                <a:lnTo>
                  <a:pt x="4140" y="457"/>
                </a:lnTo>
                <a:lnTo>
                  <a:pt x="4025" y="1219"/>
                </a:lnTo>
                <a:lnTo>
                  <a:pt x="4140" y="1358"/>
                </a:lnTo>
                <a:lnTo>
                  <a:pt x="4445" y="1409"/>
                </a:lnTo>
                <a:lnTo>
                  <a:pt x="4749" y="1320"/>
                </a:lnTo>
                <a:lnTo>
                  <a:pt x="4699" y="1155"/>
                </a:lnTo>
                <a:lnTo>
                  <a:pt x="4381" y="1219"/>
                </a:lnTo>
                <a:lnTo>
                  <a:pt x="4254" y="1168"/>
                </a:lnTo>
                <a:lnTo>
                  <a:pt x="4178" y="965"/>
                </a:lnTo>
                <a:lnTo>
                  <a:pt x="4762" y="965"/>
                </a:lnTo>
                <a:lnTo>
                  <a:pt x="4800" y="812"/>
                </a:lnTo>
                <a:close/>
              </a:path>
              <a:path w="46989" h="1904">
                <a:moveTo>
                  <a:pt x="5816" y="622"/>
                </a:moveTo>
                <a:lnTo>
                  <a:pt x="5676" y="444"/>
                </a:lnTo>
                <a:lnTo>
                  <a:pt x="5461" y="406"/>
                </a:lnTo>
                <a:lnTo>
                  <a:pt x="5207" y="558"/>
                </a:lnTo>
                <a:lnTo>
                  <a:pt x="5054" y="419"/>
                </a:lnTo>
                <a:lnTo>
                  <a:pt x="4991" y="1358"/>
                </a:lnTo>
                <a:lnTo>
                  <a:pt x="5207" y="1384"/>
                </a:lnTo>
                <a:lnTo>
                  <a:pt x="5270" y="736"/>
                </a:lnTo>
                <a:lnTo>
                  <a:pt x="5486" y="622"/>
                </a:lnTo>
                <a:lnTo>
                  <a:pt x="5613" y="1371"/>
                </a:lnTo>
                <a:lnTo>
                  <a:pt x="5803" y="1384"/>
                </a:lnTo>
                <a:lnTo>
                  <a:pt x="5816" y="622"/>
                </a:lnTo>
                <a:close/>
              </a:path>
              <a:path w="46989" h="1904">
                <a:moveTo>
                  <a:pt x="6870" y="431"/>
                </a:moveTo>
                <a:lnTo>
                  <a:pt x="6565" y="431"/>
                </a:lnTo>
                <a:lnTo>
                  <a:pt x="6464" y="838"/>
                </a:lnTo>
                <a:lnTo>
                  <a:pt x="6337" y="876"/>
                </a:lnTo>
                <a:lnTo>
                  <a:pt x="6299" y="622"/>
                </a:lnTo>
                <a:lnTo>
                  <a:pt x="6464" y="584"/>
                </a:lnTo>
                <a:lnTo>
                  <a:pt x="6464" y="419"/>
                </a:lnTo>
                <a:lnTo>
                  <a:pt x="6146" y="495"/>
                </a:lnTo>
                <a:lnTo>
                  <a:pt x="6045" y="1625"/>
                </a:lnTo>
                <a:lnTo>
                  <a:pt x="6553" y="1739"/>
                </a:lnTo>
                <a:lnTo>
                  <a:pt x="6794" y="1625"/>
                </a:lnTo>
                <a:lnTo>
                  <a:pt x="6769" y="1219"/>
                </a:lnTo>
                <a:lnTo>
                  <a:pt x="6565" y="1193"/>
                </a:lnTo>
                <a:lnTo>
                  <a:pt x="6565" y="1549"/>
                </a:lnTo>
                <a:lnTo>
                  <a:pt x="6362" y="1574"/>
                </a:lnTo>
                <a:lnTo>
                  <a:pt x="6235" y="1435"/>
                </a:lnTo>
                <a:lnTo>
                  <a:pt x="6527" y="1346"/>
                </a:lnTo>
                <a:lnTo>
                  <a:pt x="6565" y="1549"/>
                </a:lnTo>
                <a:lnTo>
                  <a:pt x="6565" y="1193"/>
                </a:lnTo>
                <a:lnTo>
                  <a:pt x="6286" y="1155"/>
                </a:lnTo>
                <a:lnTo>
                  <a:pt x="6286" y="1028"/>
                </a:lnTo>
                <a:lnTo>
                  <a:pt x="6527" y="1054"/>
                </a:lnTo>
                <a:lnTo>
                  <a:pt x="6743" y="876"/>
                </a:lnTo>
                <a:lnTo>
                  <a:pt x="6870" y="431"/>
                </a:lnTo>
                <a:close/>
              </a:path>
              <a:path w="46989" h="1904">
                <a:moveTo>
                  <a:pt x="7277" y="38"/>
                </a:moveTo>
                <a:lnTo>
                  <a:pt x="7086" y="38"/>
                </a:lnTo>
                <a:lnTo>
                  <a:pt x="7048" y="254"/>
                </a:lnTo>
                <a:lnTo>
                  <a:pt x="7239" y="292"/>
                </a:lnTo>
                <a:lnTo>
                  <a:pt x="7277" y="38"/>
                </a:lnTo>
                <a:close/>
              </a:path>
              <a:path w="46989" h="1904">
                <a:moveTo>
                  <a:pt x="7315" y="1358"/>
                </a:moveTo>
                <a:lnTo>
                  <a:pt x="7302" y="457"/>
                </a:lnTo>
                <a:lnTo>
                  <a:pt x="7124" y="419"/>
                </a:lnTo>
                <a:lnTo>
                  <a:pt x="7162" y="1371"/>
                </a:lnTo>
                <a:lnTo>
                  <a:pt x="7315" y="1358"/>
                </a:lnTo>
                <a:close/>
              </a:path>
              <a:path w="46989" h="1904">
                <a:moveTo>
                  <a:pt x="8369" y="622"/>
                </a:moveTo>
                <a:lnTo>
                  <a:pt x="8229" y="444"/>
                </a:lnTo>
                <a:lnTo>
                  <a:pt x="8013" y="406"/>
                </a:lnTo>
                <a:lnTo>
                  <a:pt x="7759" y="558"/>
                </a:lnTo>
                <a:lnTo>
                  <a:pt x="7683" y="431"/>
                </a:lnTo>
                <a:lnTo>
                  <a:pt x="7543" y="1358"/>
                </a:lnTo>
                <a:lnTo>
                  <a:pt x="7759" y="1384"/>
                </a:lnTo>
                <a:lnTo>
                  <a:pt x="7874" y="685"/>
                </a:lnTo>
                <a:lnTo>
                  <a:pt x="8039" y="622"/>
                </a:lnTo>
                <a:lnTo>
                  <a:pt x="8166" y="1371"/>
                </a:lnTo>
                <a:lnTo>
                  <a:pt x="8356" y="1384"/>
                </a:lnTo>
                <a:lnTo>
                  <a:pt x="8369" y="622"/>
                </a:lnTo>
                <a:close/>
              </a:path>
              <a:path w="46989" h="1904">
                <a:moveTo>
                  <a:pt x="9436" y="444"/>
                </a:moveTo>
                <a:lnTo>
                  <a:pt x="9055" y="419"/>
                </a:lnTo>
                <a:lnTo>
                  <a:pt x="9055" y="825"/>
                </a:lnTo>
                <a:lnTo>
                  <a:pt x="8890" y="876"/>
                </a:lnTo>
                <a:lnTo>
                  <a:pt x="8864" y="622"/>
                </a:lnTo>
                <a:lnTo>
                  <a:pt x="9017" y="584"/>
                </a:lnTo>
                <a:lnTo>
                  <a:pt x="9055" y="825"/>
                </a:lnTo>
                <a:lnTo>
                  <a:pt x="9055" y="419"/>
                </a:lnTo>
                <a:lnTo>
                  <a:pt x="8915" y="406"/>
                </a:lnTo>
                <a:lnTo>
                  <a:pt x="8775" y="444"/>
                </a:lnTo>
                <a:lnTo>
                  <a:pt x="8572" y="1574"/>
                </a:lnTo>
                <a:lnTo>
                  <a:pt x="8674" y="1701"/>
                </a:lnTo>
                <a:lnTo>
                  <a:pt x="9118" y="1739"/>
                </a:lnTo>
                <a:lnTo>
                  <a:pt x="9359" y="1625"/>
                </a:lnTo>
                <a:lnTo>
                  <a:pt x="9321" y="1219"/>
                </a:lnTo>
                <a:lnTo>
                  <a:pt x="9105" y="1193"/>
                </a:lnTo>
                <a:lnTo>
                  <a:pt x="9105" y="1549"/>
                </a:lnTo>
                <a:lnTo>
                  <a:pt x="8915" y="1574"/>
                </a:lnTo>
                <a:lnTo>
                  <a:pt x="8851" y="1346"/>
                </a:lnTo>
                <a:lnTo>
                  <a:pt x="9093" y="1346"/>
                </a:lnTo>
                <a:lnTo>
                  <a:pt x="9105" y="1549"/>
                </a:lnTo>
                <a:lnTo>
                  <a:pt x="9105" y="1193"/>
                </a:lnTo>
                <a:lnTo>
                  <a:pt x="8839" y="1155"/>
                </a:lnTo>
                <a:lnTo>
                  <a:pt x="8851" y="1028"/>
                </a:lnTo>
                <a:lnTo>
                  <a:pt x="9080" y="1054"/>
                </a:lnTo>
                <a:lnTo>
                  <a:pt x="9321" y="876"/>
                </a:lnTo>
                <a:lnTo>
                  <a:pt x="9436" y="444"/>
                </a:lnTo>
                <a:close/>
              </a:path>
              <a:path w="46989" h="1904">
                <a:moveTo>
                  <a:pt x="10858" y="1168"/>
                </a:moveTo>
                <a:lnTo>
                  <a:pt x="10820" y="558"/>
                </a:lnTo>
                <a:lnTo>
                  <a:pt x="10668" y="419"/>
                </a:lnTo>
                <a:lnTo>
                  <a:pt x="10553" y="1168"/>
                </a:lnTo>
                <a:lnTo>
                  <a:pt x="10388" y="1168"/>
                </a:lnTo>
                <a:lnTo>
                  <a:pt x="10363" y="673"/>
                </a:lnTo>
                <a:lnTo>
                  <a:pt x="10515" y="609"/>
                </a:lnTo>
                <a:lnTo>
                  <a:pt x="10553" y="1168"/>
                </a:lnTo>
                <a:lnTo>
                  <a:pt x="10553" y="609"/>
                </a:lnTo>
                <a:lnTo>
                  <a:pt x="10553" y="419"/>
                </a:lnTo>
                <a:lnTo>
                  <a:pt x="10236" y="558"/>
                </a:lnTo>
                <a:lnTo>
                  <a:pt x="10198" y="431"/>
                </a:lnTo>
                <a:lnTo>
                  <a:pt x="10058" y="419"/>
                </a:lnTo>
                <a:lnTo>
                  <a:pt x="10020" y="1714"/>
                </a:lnTo>
                <a:lnTo>
                  <a:pt x="10210" y="1739"/>
                </a:lnTo>
                <a:lnTo>
                  <a:pt x="10274" y="1282"/>
                </a:lnTo>
                <a:lnTo>
                  <a:pt x="10591" y="1397"/>
                </a:lnTo>
                <a:lnTo>
                  <a:pt x="10744" y="1346"/>
                </a:lnTo>
                <a:lnTo>
                  <a:pt x="10858" y="1168"/>
                </a:lnTo>
                <a:close/>
              </a:path>
              <a:path w="46989" h="1904">
                <a:moveTo>
                  <a:pt x="11861" y="1206"/>
                </a:moveTo>
                <a:lnTo>
                  <a:pt x="11734" y="431"/>
                </a:lnTo>
                <a:lnTo>
                  <a:pt x="11645" y="1168"/>
                </a:lnTo>
                <a:lnTo>
                  <a:pt x="11480" y="1206"/>
                </a:lnTo>
                <a:lnTo>
                  <a:pt x="11480" y="622"/>
                </a:lnTo>
                <a:lnTo>
                  <a:pt x="11645" y="1168"/>
                </a:lnTo>
                <a:lnTo>
                  <a:pt x="11645" y="622"/>
                </a:lnTo>
                <a:lnTo>
                  <a:pt x="11645" y="431"/>
                </a:lnTo>
                <a:lnTo>
                  <a:pt x="11455" y="406"/>
                </a:lnTo>
                <a:lnTo>
                  <a:pt x="11264" y="482"/>
                </a:lnTo>
                <a:lnTo>
                  <a:pt x="11125" y="584"/>
                </a:lnTo>
                <a:lnTo>
                  <a:pt x="11125" y="1168"/>
                </a:lnTo>
                <a:lnTo>
                  <a:pt x="11226" y="1308"/>
                </a:lnTo>
                <a:lnTo>
                  <a:pt x="11595" y="1397"/>
                </a:lnTo>
                <a:lnTo>
                  <a:pt x="11836" y="1308"/>
                </a:lnTo>
                <a:close/>
              </a:path>
              <a:path w="46989" h="1904">
                <a:moveTo>
                  <a:pt x="13004" y="1168"/>
                </a:moveTo>
                <a:lnTo>
                  <a:pt x="12979" y="558"/>
                </a:lnTo>
                <a:lnTo>
                  <a:pt x="12839" y="419"/>
                </a:lnTo>
                <a:lnTo>
                  <a:pt x="12712" y="419"/>
                </a:lnTo>
                <a:lnTo>
                  <a:pt x="12712" y="1168"/>
                </a:lnTo>
                <a:lnTo>
                  <a:pt x="12496" y="1104"/>
                </a:lnTo>
                <a:lnTo>
                  <a:pt x="12573" y="660"/>
                </a:lnTo>
                <a:lnTo>
                  <a:pt x="12712" y="1168"/>
                </a:lnTo>
                <a:lnTo>
                  <a:pt x="12712" y="419"/>
                </a:lnTo>
                <a:lnTo>
                  <a:pt x="12395" y="558"/>
                </a:lnTo>
                <a:lnTo>
                  <a:pt x="12230" y="419"/>
                </a:lnTo>
                <a:lnTo>
                  <a:pt x="12179" y="1701"/>
                </a:lnTo>
                <a:lnTo>
                  <a:pt x="12369" y="1739"/>
                </a:lnTo>
                <a:lnTo>
                  <a:pt x="12433" y="1282"/>
                </a:lnTo>
                <a:lnTo>
                  <a:pt x="12750" y="1397"/>
                </a:lnTo>
                <a:lnTo>
                  <a:pt x="12903" y="1346"/>
                </a:lnTo>
                <a:lnTo>
                  <a:pt x="13004" y="1168"/>
                </a:lnTo>
                <a:close/>
              </a:path>
              <a:path w="46989" h="1904">
                <a:moveTo>
                  <a:pt x="14109" y="1193"/>
                </a:moveTo>
                <a:lnTo>
                  <a:pt x="14097" y="457"/>
                </a:lnTo>
                <a:lnTo>
                  <a:pt x="13906" y="431"/>
                </a:lnTo>
                <a:lnTo>
                  <a:pt x="13754" y="1168"/>
                </a:lnTo>
                <a:lnTo>
                  <a:pt x="13614" y="1193"/>
                </a:lnTo>
                <a:lnTo>
                  <a:pt x="13500" y="444"/>
                </a:lnTo>
                <a:lnTo>
                  <a:pt x="13309" y="431"/>
                </a:lnTo>
                <a:lnTo>
                  <a:pt x="13309" y="1257"/>
                </a:lnTo>
                <a:lnTo>
                  <a:pt x="13639" y="1409"/>
                </a:lnTo>
                <a:lnTo>
                  <a:pt x="13893" y="1257"/>
                </a:lnTo>
                <a:lnTo>
                  <a:pt x="13982" y="1384"/>
                </a:lnTo>
                <a:lnTo>
                  <a:pt x="14109" y="1371"/>
                </a:lnTo>
                <a:lnTo>
                  <a:pt x="14109" y="1193"/>
                </a:lnTo>
                <a:close/>
              </a:path>
              <a:path w="46989" h="1904">
                <a:moveTo>
                  <a:pt x="14579" y="12"/>
                </a:moveTo>
                <a:lnTo>
                  <a:pt x="14389" y="0"/>
                </a:lnTo>
                <a:lnTo>
                  <a:pt x="14351" y="1358"/>
                </a:lnTo>
                <a:lnTo>
                  <a:pt x="14554" y="1384"/>
                </a:lnTo>
                <a:lnTo>
                  <a:pt x="14579" y="12"/>
                </a:lnTo>
                <a:close/>
              </a:path>
              <a:path w="46989" h="1904">
                <a:moveTo>
                  <a:pt x="15582" y="1231"/>
                </a:moveTo>
                <a:lnTo>
                  <a:pt x="15557" y="609"/>
                </a:lnTo>
                <a:lnTo>
                  <a:pt x="15417" y="444"/>
                </a:lnTo>
                <a:lnTo>
                  <a:pt x="15316" y="1028"/>
                </a:lnTo>
                <a:lnTo>
                  <a:pt x="15214" y="1231"/>
                </a:lnTo>
                <a:lnTo>
                  <a:pt x="15074" y="1231"/>
                </a:lnTo>
                <a:lnTo>
                  <a:pt x="15100" y="1028"/>
                </a:lnTo>
                <a:lnTo>
                  <a:pt x="15303" y="990"/>
                </a:lnTo>
                <a:lnTo>
                  <a:pt x="15316" y="444"/>
                </a:lnTo>
                <a:lnTo>
                  <a:pt x="15074" y="419"/>
                </a:lnTo>
                <a:lnTo>
                  <a:pt x="14846" y="508"/>
                </a:lnTo>
                <a:lnTo>
                  <a:pt x="14871" y="698"/>
                </a:lnTo>
                <a:lnTo>
                  <a:pt x="15252" y="609"/>
                </a:lnTo>
                <a:lnTo>
                  <a:pt x="15278" y="825"/>
                </a:lnTo>
                <a:lnTo>
                  <a:pt x="15100" y="825"/>
                </a:lnTo>
                <a:lnTo>
                  <a:pt x="14820" y="952"/>
                </a:lnTo>
                <a:lnTo>
                  <a:pt x="14859" y="1295"/>
                </a:lnTo>
                <a:lnTo>
                  <a:pt x="15151" y="1409"/>
                </a:lnTo>
                <a:lnTo>
                  <a:pt x="15379" y="1295"/>
                </a:lnTo>
                <a:lnTo>
                  <a:pt x="15544" y="1397"/>
                </a:lnTo>
                <a:lnTo>
                  <a:pt x="15582" y="1231"/>
                </a:lnTo>
                <a:close/>
              </a:path>
              <a:path w="46989" h="1904">
                <a:moveTo>
                  <a:pt x="16344" y="1193"/>
                </a:moveTo>
                <a:lnTo>
                  <a:pt x="16179" y="1193"/>
                </a:lnTo>
                <a:lnTo>
                  <a:pt x="16103" y="622"/>
                </a:lnTo>
                <a:lnTo>
                  <a:pt x="16319" y="622"/>
                </a:lnTo>
                <a:lnTo>
                  <a:pt x="16103" y="203"/>
                </a:lnTo>
                <a:lnTo>
                  <a:pt x="15887" y="190"/>
                </a:lnTo>
                <a:lnTo>
                  <a:pt x="15862" y="419"/>
                </a:lnTo>
                <a:lnTo>
                  <a:pt x="15722" y="609"/>
                </a:lnTo>
                <a:lnTo>
                  <a:pt x="15862" y="622"/>
                </a:lnTo>
                <a:lnTo>
                  <a:pt x="15862" y="1193"/>
                </a:lnTo>
                <a:lnTo>
                  <a:pt x="15989" y="1371"/>
                </a:lnTo>
                <a:lnTo>
                  <a:pt x="16217" y="1397"/>
                </a:lnTo>
                <a:lnTo>
                  <a:pt x="16344" y="1193"/>
                </a:lnTo>
                <a:close/>
              </a:path>
              <a:path w="46989" h="1904">
                <a:moveTo>
                  <a:pt x="16725" y="38"/>
                </a:moveTo>
                <a:lnTo>
                  <a:pt x="16573" y="25"/>
                </a:lnTo>
                <a:lnTo>
                  <a:pt x="16598" y="279"/>
                </a:lnTo>
                <a:lnTo>
                  <a:pt x="16725" y="38"/>
                </a:lnTo>
                <a:close/>
              </a:path>
              <a:path w="46989" h="1904">
                <a:moveTo>
                  <a:pt x="16738" y="444"/>
                </a:moveTo>
                <a:lnTo>
                  <a:pt x="16548" y="419"/>
                </a:lnTo>
                <a:lnTo>
                  <a:pt x="16510" y="1371"/>
                </a:lnTo>
                <a:lnTo>
                  <a:pt x="16700" y="1384"/>
                </a:lnTo>
                <a:lnTo>
                  <a:pt x="16738" y="444"/>
                </a:lnTo>
                <a:close/>
              </a:path>
              <a:path w="46989" h="1904">
                <a:moveTo>
                  <a:pt x="17741" y="1206"/>
                </a:moveTo>
                <a:lnTo>
                  <a:pt x="17627" y="431"/>
                </a:lnTo>
                <a:lnTo>
                  <a:pt x="17538" y="1168"/>
                </a:lnTo>
                <a:lnTo>
                  <a:pt x="17373" y="1206"/>
                </a:lnTo>
                <a:lnTo>
                  <a:pt x="17373" y="622"/>
                </a:lnTo>
                <a:lnTo>
                  <a:pt x="17538" y="1168"/>
                </a:lnTo>
                <a:lnTo>
                  <a:pt x="17538" y="622"/>
                </a:lnTo>
                <a:lnTo>
                  <a:pt x="17538" y="431"/>
                </a:lnTo>
                <a:lnTo>
                  <a:pt x="17348" y="406"/>
                </a:lnTo>
                <a:lnTo>
                  <a:pt x="17157" y="482"/>
                </a:lnTo>
                <a:lnTo>
                  <a:pt x="17018" y="584"/>
                </a:lnTo>
                <a:lnTo>
                  <a:pt x="17005" y="1168"/>
                </a:lnTo>
                <a:lnTo>
                  <a:pt x="17119" y="1308"/>
                </a:lnTo>
                <a:lnTo>
                  <a:pt x="17487" y="1397"/>
                </a:lnTo>
                <a:lnTo>
                  <a:pt x="17729" y="1308"/>
                </a:lnTo>
                <a:close/>
              </a:path>
              <a:path w="46989" h="1904">
                <a:moveTo>
                  <a:pt x="18897" y="622"/>
                </a:moveTo>
                <a:lnTo>
                  <a:pt x="18694" y="406"/>
                </a:lnTo>
                <a:lnTo>
                  <a:pt x="18529" y="406"/>
                </a:lnTo>
                <a:lnTo>
                  <a:pt x="18275" y="558"/>
                </a:lnTo>
                <a:lnTo>
                  <a:pt x="18110" y="419"/>
                </a:lnTo>
                <a:lnTo>
                  <a:pt x="18072" y="1371"/>
                </a:lnTo>
                <a:lnTo>
                  <a:pt x="18262" y="1384"/>
                </a:lnTo>
                <a:lnTo>
                  <a:pt x="18313" y="749"/>
                </a:lnTo>
                <a:lnTo>
                  <a:pt x="18453" y="635"/>
                </a:lnTo>
                <a:lnTo>
                  <a:pt x="18669" y="1371"/>
                </a:lnTo>
                <a:lnTo>
                  <a:pt x="18859" y="1384"/>
                </a:lnTo>
                <a:lnTo>
                  <a:pt x="18897" y="622"/>
                </a:lnTo>
                <a:close/>
              </a:path>
              <a:path w="46989" h="1904">
                <a:moveTo>
                  <a:pt x="19748" y="1219"/>
                </a:moveTo>
                <a:lnTo>
                  <a:pt x="19659" y="876"/>
                </a:lnTo>
                <a:lnTo>
                  <a:pt x="19405" y="762"/>
                </a:lnTo>
                <a:lnTo>
                  <a:pt x="19342" y="622"/>
                </a:lnTo>
                <a:lnTo>
                  <a:pt x="19545" y="584"/>
                </a:lnTo>
                <a:lnTo>
                  <a:pt x="19697" y="647"/>
                </a:lnTo>
                <a:lnTo>
                  <a:pt x="19685" y="457"/>
                </a:lnTo>
                <a:lnTo>
                  <a:pt x="19354" y="406"/>
                </a:lnTo>
                <a:lnTo>
                  <a:pt x="19189" y="889"/>
                </a:lnTo>
                <a:lnTo>
                  <a:pt x="19392" y="990"/>
                </a:lnTo>
                <a:lnTo>
                  <a:pt x="19443" y="1193"/>
                </a:lnTo>
                <a:lnTo>
                  <a:pt x="19316" y="1219"/>
                </a:lnTo>
                <a:lnTo>
                  <a:pt x="19113" y="1143"/>
                </a:lnTo>
                <a:lnTo>
                  <a:pt x="19126" y="1333"/>
                </a:lnTo>
                <a:lnTo>
                  <a:pt x="19494" y="1397"/>
                </a:lnTo>
                <a:lnTo>
                  <a:pt x="19621" y="1333"/>
                </a:lnTo>
                <a:lnTo>
                  <a:pt x="19748" y="1219"/>
                </a:lnTo>
                <a:close/>
              </a:path>
              <a:path w="46989" h="1904">
                <a:moveTo>
                  <a:pt x="21602" y="787"/>
                </a:moveTo>
                <a:lnTo>
                  <a:pt x="21488" y="419"/>
                </a:lnTo>
                <a:lnTo>
                  <a:pt x="21272" y="1117"/>
                </a:lnTo>
                <a:lnTo>
                  <a:pt x="21183" y="787"/>
                </a:lnTo>
                <a:lnTo>
                  <a:pt x="21082" y="431"/>
                </a:lnTo>
                <a:lnTo>
                  <a:pt x="20866" y="431"/>
                </a:lnTo>
                <a:lnTo>
                  <a:pt x="20675" y="1117"/>
                </a:lnTo>
                <a:lnTo>
                  <a:pt x="20472" y="419"/>
                </a:lnTo>
                <a:lnTo>
                  <a:pt x="20281" y="419"/>
                </a:lnTo>
                <a:lnTo>
                  <a:pt x="20332" y="787"/>
                </a:lnTo>
                <a:lnTo>
                  <a:pt x="20497" y="1333"/>
                </a:lnTo>
                <a:lnTo>
                  <a:pt x="20777" y="1384"/>
                </a:lnTo>
                <a:lnTo>
                  <a:pt x="20891" y="1117"/>
                </a:lnTo>
                <a:lnTo>
                  <a:pt x="20967" y="787"/>
                </a:lnTo>
                <a:lnTo>
                  <a:pt x="21132" y="1358"/>
                </a:lnTo>
                <a:lnTo>
                  <a:pt x="21399" y="1384"/>
                </a:lnTo>
                <a:lnTo>
                  <a:pt x="21501" y="1117"/>
                </a:lnTo>
                <a:lnTo>
                  <a:pt x="21602" y="787"/>
                </a:lnTo>
                <a:close/>
              </a:path>
              <a:path w="46989" h="1904">
                <a:moveTo>
                  <a:pt x="22644" y="622"/>
                </a:moveTo>
                <a:lnTo>
                  <a:pt x="22580" y="482"/>
                </a:lnTo>
                <a:lnTo>
                  <a:pt x="22301" y="406"/>
                </a:lnTo>
                <a:lnTo>
                  <a:pt x="22123" y="482"/>
                </a:lnTo>
                <a:lnTo>
                  <a:pt x="22059" y="12"/>
                </a:lnTo>
                <a:lnTo>
                  <a:pt x="21869" y="0"/>
                </a:lnTo>
                <a:lnTo>
                  <a:pt x="21831" y="1358"/>
                </a:lnTo>
                <a:lnTo>
                  <a:pt x="22047" y="1384"/>
                </a:lnTo>
                <a:lnTo>
                  <a:pt x="22098" y="736"/>
                </a:lnTo>
                <a:lnTo>
                  <a:pt x="22326" y="622"/>
                </a:lnTo>
                <a:lnTo>
                  <a:pt x="22453" y="1371"/>
                </a:lnTo>
                <a:lnTo>
                  <a:pt x="22644" y="1384"/>
                </a:lnTo>
                <a:lnTo>
                  <a:pt x="22644" y="622"/>
                </a:lnTo>
                <a:close/>
              </a:path>
              <a:path w="46989" h="1904">
                <a:moveTo>
                  <a:pt x="23761" y="812"/>
                </a:moveTo>
                <a:lnTo>
                  <a:pt x="23723" y="609"/>
                </a:lnTo>
                <a:lnTo>
                  <a:pt x="23533" y="444"/>
                </a:lnTo>
                <a:lnTo>
                  <a:pt x="23520" y="609"/>
                </a:lnTo>
                <a:lnTo>
                  <a:pt x="23520" y="812"/>
                </a:lnTo>
                <a:lnTo>
                  <a:pt x="23139" y="812"/>
                </a:lnTo>
                <a:lnTo>
                  <a:pt x="23202" y="635"/>
                </a:lnTo>
                <a:lnTo>
                  <a:pt x="23444" y="609"/>
                </a:lnTo>
                <a:lnTo>
                  <a:pt x="23520" y="812"/>
                </a:lnTo>
                <a:lnTo>
                  <a:pt x="23520" y="609"/>
                </a:lnTo>
                <a:lnTo>
                  <a:pt x="23520" y="444"/>
                </a:lnTo>
                <a:lnTo>
                  <a:pt x="23266" y="419"/>
                </a:lnTo>
                <a:lnTo>
                  <a:pt x="23075" y="495"/>
                </a:lnTo>
                <a:lnTo>
                  <a:pt x="23050" y="1333"/>
                </a:lnTo>
                <a:lnTo>
                  <a:pt x="23215" y="1409"/>
                </a:lnTo>
                <a:lnTo>
                  <a:pt x="23482" y="1409"/>
                </a:lnTo>
                <a:lnTo>
                  <a:pt x="23710" y="1333"/>
                </a:lnTo>
                <a:lnTo>
                  <a:pt x="23660" y="1168"/>
                </a:lnTo>
                <a:lnTo>
                  <a:pt x="23342" y="1231"/>
                </a:lnTo>
                <a:lnTo>
                  <a:pt x="23139" y="977"/>
                </a:lnTo>
                <a:lnTo>
                  <a:pt x="23710" y="977"/>
                </a:lnTo>
                <a:lnTo>
                  <a:pt x="23761" y="812"/>
                </a:lnTo>
                <a:close/>
              </a:path>
              <a:path w="46989" h="1904">
                <a:moveTo>
                  <a:pt x="24523" y="571"/>
                </a:moveTo>
                <a:lnTo>
                  <a:pt x="24485" y="419"/>
                </a:lnTo>
                <a:lnTo>
                  <a:pt x="24345" y="406"/>
                </a:lnTo>
                <a:lnTo>
                  <a:pt x="24168" y="571"/>
                </a:lnTo>
                <a:lnTo>
                  <a:pt x="24142" y="431"/>
                </a:lnTo>
                <a:lnTo>
                  <a:pt x="24003" y="419"/>
                </a:lnTo>
                <a:lnTo>
                  <a:pt x="23977" y="1371"/>
                </a:lnTo>
                <a:lnTo>
                  <a:pt x="24168" y="1384"/>
                </a:lnTo>
                <a:lnTo>
                  <a:pt x="24269" y="698"/>
                </a:lnTo>
                <a:lnTo>
                  <a:pt x="24396" y="647"/>
                </a:lnTo>
                <a:lnTo>
                  <a:pt x="24523" y="571"/>
                </a:lnTo>
                <a:close/>
              </a:path>
              <a:path w="46989" h="1904">
                <a:moveTo>
                  <a:pt x="25450" y="609"/>
                </a:moveTo>
                <a:lnTo>
                  <a:pt x="25260" y="444"/>
                </a:lnTo>
                <a:lnTo>
                  <a:pt x="25247" y="609"/>
                </a:lnTo>
                <a:lnTo>
                  <a:pt x="25247" y="812"/>
                </a:lnTo>
                <a:lnTo>
                  <a:pt x="24879" y="812"/>
                </a:lnTo>
                <a:lnTo>
                  <a:pt x="24942" y="635"/>
                </a:lnTo>
                <a:lnTo>
                  <a:pt x="25184" y="609"/>
                </a:lnTo>
                <a:lnTo>
                  <a:pt x="25247" y="812"/>
                </a:lnTo>
                <a:lnTo>
                  <a:pt x="25247" y="609"/>
                </a:lnTo>
                <a:lnTo>
                  <a:pt x="25247" y="444"/>
                </a:lnTo>
                <a:lnTo>
                  <a:pt x="25006" y="419"/>
                </a:lnTo>
                <a:lnTo>
                  <a:pt x="24879" y="444"/>
                </a:lnTo>
                <a:lnTo>
                  <a:pt x="24777" y="812"/>
                </a:lnTo>
                <a:lnTo>
                  <a:pt x="24777" y="1320"/>
                </a:lnTo>
                <a:lnTo>
                  <a:pt x="24942" y="1409"/>
                </a:lnTo>
                <a:lnTo>
                  <a:pt x="25222" y="1409"/>
                </a:lnTo>
                <a:lnTo>
                  <a:pt x="25349" y="1384"/>
                </a:lnTo>
                <a:lnTo>
                  <a:pt x="25450" y="1231"/>
                </a:lnTo>
                <a:lnTo>
                  <a:pt x="25069" y="1231"/>
                </a:lnTo>
                <a:lnTo>
                  <a:pt x="24879" y="977"/>
                </a:lnTo>
                <a:lnTo>
                  <a:pt x="25438" y="977"/>
                </a:lnTo>
                <a:lnTo>
                  <a:pt x="25450" y="609"/>
                </a:lnTo>
                <a:close/>
              </a:path>
              <a:path w="46989" h="1904">
                <a:moveTo>
                  <a:pt x="26949" y="1193"/>
                </a:moveTo>
                <a:lnTo>
                  <a:pt x="26835" y="431"/>
                </a:lnTo>
                <a:lnTo>
                  <a:pt x="26695" y="1168"/>
                </a:lnTo>
                <a:lnTo>
                  <a:pt x="26568" y="1193"/>
                </a:lnTo>
                <a:lnTo>
                  <a:pt x="26466" y="685"/>
                </a:lnTo>
                <a:lnTo>
                  <a:pt x="26682" y="622"/>
                </a:lnTo>
                <a:lnTo>
                  <a:pt x="26695" y="419"/>
                </a:lnTo>
                <a:lnTo>
                  <a:pt x="26365" y="558"/>
                </a:lnTo>
                <a:lnTo>
                  <a:pt x="26339" y="431"/>
                </a:lnTo>
                <a:lnTo>
                  <a:pt x="26200" y="419"/>
                </a:lnTo>
                <a:lnTo>
                  <a:pt x="26162" y="1714"/>
                </a:lnTo>
                <a:lnTo>
                  <a:pt x="26339" y="1739"/>
                </a:lnTo>
                <a:lnTo>
                  <a:pt x="26403" y="1282"/>
                </a:lnTo>
                <a:lnTo>
                  <a:pt x="26720" y="1397"/>
                </a:lnTo>
                <a:lnTo>
                  <a:pt x="26936" y="1282"/>
                </a:lnTo>
                <a:close/>
              </a:path>
              <a:path w="46989" h="1904">
                <a:moveTo>
                  <a:pt x="27990" y="1231"/>
                </a:moveTo>
                <a:lnTo>
                  <a:pt x="27978" y="609"/>
                </a:lnTo>
                <a:lnTo>
                  <a:pt x="27838" y="444"/>
                </a:lnTo>
                <a:lnTo>
                  <a:pt x="27495" y="419"/>
                </a:lnTo>
                <a:lnTo>
                  <a:pt x="27266" y="698"/>
                </a:lnTo>
                <a:lnTo>
                  <a:pt x="27660" y="609"/>
                </a:lnTo>
                <a:lnTo>
                  <a:pt x="27647" y="825"/>
                </a:lnTo>
                <a:lnTo>
                  <a:pt x="27635" y="1016"/>
                </a:lnTo>
                <a:lnTo>
                  <a:pt x="27635" y="1231"/>
                </a:lnTo>
                <a:lnTo>
                  <a:pt x="27495" y="1231"/>
                </a:lnTo>
                <a:lnTo>
                  <a:pt x="27444" y="1054"/>
                </a:lnTo>
                <a:lnTo>
                  <a:pt x="27635" y="1016"/>
                </a:lnTo>
                <a:lnTo>
                  <a:pt x="27635" y="825"/>
                </a:lnTo>
                <a:lnTo>
                  <a:pt x="27393" y="850"/>
                </a:lnTo>
                <a:lnTo>
                  <a:pt x="27228" y="977"/>
                </a:lnTo>
                <a:lnTo>
                  <a:pt x="27266" y="1295"/>
                </a:lnTo>
                <a:lnTo>
                  <a:pt x="27571" y="1409"/>
                </a:lnTo>
                <a:lnTo>
                  <a:pt x="27787" y="1295"/>
                </a:lnTo>
                <a:lnTo>
                  <a:pt x="27952" y="1397"/>
                </a:lnTo>
                <a:lnTo>
                  <a:pt x="27990" y="1231"/>
                </a:lnTo>
                <a:close/>
              </a:path>
              <a:path w="46989" h="1904">
                <a:moveTo>
                  <a:pt x="28790" y="571"/>
                </a:moveTo>
                <a:lnTo>
                  <a:pt x="28752" y="419"/>
                </a:lnTo>
                <a:lnTo>
                  <a:pt x="28625" y="406"/>
                </a:lnTo>
                <a:lnTo>
                  <a:pt x="28448" y="571"/>
                </a:lnTo>
                <a:lnTo>
                  <a:pt x="28409" y="431"/>
                </a:lnTo>
                <a:lnTo>
                  <a:pt x="28270" y="419"/>
                </a:lnTo>
                <a:lnTo>
                  <a:pt x="28333" y="1371"/>
                </a:lnTo>
                <a:lnTo>
                  <a:pt x="28549" y="698"/>
                </a:lnTo>
                <a:lnTo>
                  <a:pt x="28689" y="635"/>
                </a:lnTo>
                <a:close/>
              </a:path>
              <a:path w="46989" h="1904">
                <a:moveTo>
                  <a:pt x="29464" y="1193"/>
                </a:moveTo>
                <a:lnTo>
                  <a:pt x="29298" y="1193"/>
                </a:lnTo>
                <a:lnTo>
                  <a:pt x="29235" y="622"/>
                </a:lnTo>
                <a:lnTo>
                  <a:pt x="29451" y="622"/>
                </a:lnTo>
                <a:lnTo>
                  <a:pt x="29438" y="419"/>
                </a:lnTo>
                <a:lnTo>
                  <a:pt x="29235" y="419"/>
                </a:lnTo>
                <a:lnTo>
                  <a:pt x="29133" y="203"/>
                </a:lnTo>
                <a:lnTo>
                  <a:pt x="28994" y="419"/>
                </a:lnTo>
                <a:lnTo>
                  <a:pt x="28854" y="609"/>
                </a:lnTo>
                <a:lnTo>
                  <a:pt x="28994" y="622"/>
                </a:lnTo>
                <a:lnTo>
                  <a:pt x="29108" y="1371"/>
                </a:lnTo>
                <a:lnTo>
                  <a:pt x="29349" y="1397"/>
                </a:lnTo>
                <a:lnTo>
                  <a:pt x="29464" y="1193"/>
                </a:lnTo>
                <a:close/>
              </a:path>
              <a:path w="46989" h="1904">
                <a:moveTo>
                  <a:pt x="29857" y="38"/>
                </a:moveTo>
                <a:lnTo>
                  <a:pt x="29705" y="25"/>
                </a:lnTo>
                <a:lnTo>
                  <a:pt x="29641" y="266"/>
                </a:lnTo>
                <a:lnTo>
                  <a:pt x="29806" y="292"/>
                </a:lnTo>
                <a:lnTo>
                  <a:pt x="29857" y="38"/>
                </a:lnTo>
                <a:close/>
              </a:path>
              <a:path w="46989" h="1904">
                <a:moveTo>
                  <a:pt x="29870" y="444"/>
                </a:moveTo>
                <a:lnTo>
                  <a:pt x="29679" y="419"/>
                </a:lnTo>
                <a:lnTo>
                  <a:pt x="29629" y="1358"/>
                </a:lnTo>
                <a:lnTo>
                  <a:pt x="29832" y="1384"/>
                </a:lnTo>
                <a:lnTo>
                  <a:pt x="29870" y="444"/>
                </a:lnTo>
                <a:close/>
              </a:path>
              <a:path w="46989" h="1904">
                <a:moveTo>
                  <a:pt x="30784" y="1193"/>
                </a:moveTo>
                <a:lnTo>
                  <a:pt x="30480" y="1193"/>
                </a:lnTo>
                <a:lnTo>
                  <a:pt x="30454" y="609"/>
                </a:lnTo>
                <a:lnTo>
                  <a:pt x="30581" y="609"/>
                </a:lnTo>
                <a:lnTo>
                  <a:pt x="30759" y="698"/>
                </a:lnTo>
                <a:lnTo>
                  <a:pt x="30734" y="469"/>
                </a:lnTo>
                <a:lnTo>
                  <a:pt x="30441" y="406"/>
                </a:lnTo>
                <a:lnTo>
                  <a:pt x="30200" y="508"/>
                </a:lnTo>
                <a:lnTo>
                  <a:pt x="30086" y="1092"/>
                </a:lnTo>
                <a:lnTo>
                  <a:pt x="30200" y="1320"/>
                </a:lnTo>
                <a:lnTo>
                  <a:pt x="30568" y="1397"/>
                </a:lnTo>
                <a:lnTo>
                  <a:pt x="30734" y="1320"/>
                </a:lnTo>
                <a:lnTo>
                  <a:pt x="30784" y="1193"/>
                </a:lnTo>
                <a:close/>
              </a:path>
              <a:path w="46989" h="1904">
                <a:moveTo>
                  <a:pt x="31153" y="1384"/>
                </a:moveTo>
                <a:lnTo>
                  <a:pt x="31102" y="431"/>
                </a:lnTo>
                <a:lnTo>
                  <a:pt x="30962" y="1371"/>
                </a:lnTo>
                <a:lnTo>
                  <a:pt x="31153" y="1384"/>
                </a:lnTo>
                <a:close/>
              </a:path>
              <a:path w="46989" h="1904">
                <a:moveTo>
                  <a:pt x="31178" y="38"/>
                </a:moveTo>
                <a:lnTo>
                  <a:pt x="31026" y="25"/>
                </a:lnTo>
                <a:lnTo>
                  <a:pt x="30962" y="266"/>
                </a:lnTo>
                <a:lnTo>
                  <a:pt x="31140" y="292"/>
                </a:lnTo>
                <a:lnTo>
                  <a:pt x="31178" y="38"/>
                </a:lnTo>
                <a:close/>
              </a:path>
              <a:path w="46989" h="1904">
                <a:moveTo>
                  <a:pt x="32258" y="1168"/>
                </a:moveTo>
                <a:lnTo>
                  <a:pt x="32232" y="558"/>
                </a:lnTo>
                <a:lnTo>
                  <a:pt x="32092" y="419"/>
                </a:lnTo>
                <a:lnTo>
                  <a:pt x="31965" y="419"/>
                </a:lnTo>
                <a:lnTo>
                  <a:pt x="31648" y="558"/>
                </a:lnTo>
                <a:lnTo>
                  <a:pt x="31610" y="419"/>
                </a:lnTo>
                <a:lnTo>
                  <a:pt x="31483" y="419"/>
                </a:lnTo>
                <a:lnTo>
                  <a:pt x="31496" y="1714"/>
                </a:lnTo>
                <a:lnTo>
                  <a:pt x="31623" y="1739"/>
                </a:lnTo>
                <a:lnTo>
                  <a:pt x="31686" y="1282"/>
                </a:lnTo>
                <a:lnTo>
                  <a:pt x="31813" y="1346"/>
                </a:lnTo>
                <a:lnTo>
                  <a:pt x="32004" y="1397"/>
                </a:lnTo>
                <a:lnTo>
                  <a:pt x="32156" y="1346"/>
                </a:lnTo>
                <a:lnTo>
                  <a:pt x="32258" y="1168"/>
                </a:lnTo>
                <a:close/>
              </a:path>
              <a:path w="46989" h="1904">
                <a:moveTo>
                  <a:pt x="33286" y="1231"/>
                </a:moveTo>
                <a:lnTo>
                  <a:pt x="33261" y="609"/>
                </a:lnTo>
                <a:lnTo>
                  <a:pt x="33121" y="444"/>
                </a:lnTo>
                <a:lnTo>
                  <a:pt x="33020" y="1028"/>
                </a:lnTo>
                <a:lnTo>
                  <a:pt x="32918" y="1231"/>
                </a:lnTo>
                <a:lnTo>
                  <a:pt x="32778" y="1231"/>
                </a:lnTo>
                <a:lnTo>
                  <a:pt x="32804" y="1028"/>
                </a:lnTo>
                <a:lnTo>
                  <a:pt x="33007" y="990"/>
                </a:lnTo>
                <a:lnTo>
                  <a:pt x="33020" y="444"/>
                </a:lnTo>
                <a:lnTo>
                  <a:pt x="32778" y="419"/>
                </a:lnTo>
                <a:lnTo>
                  <a:pt x="32550" y="508"/>
                </a:lnTo>
                <a:lnTo>
                  <a:pt x="32575" y="698"/>
                </a:lnTo>
                <a:lnTo>
                  <a:pt x="32956" y="609"/>
                </a:lnTo>
                <a:lnTo>
                  <a:pt x="32981" y="838"/>
                </a:lnTo>
                <a:lnTo>
                  <a:pt x="32740" y="838"/>
                </a:lnTo>
                <a:lnTo>
                  <a:pt x="32524" y="952"/>
                </a:lnTo>
                <a:lnTo>
                  <a:pt x="32537" y="1295"/>
                </a:lnTo>
                <a:lnTo>
                  <a:pt x="32854" y="1409"/>
                </a:lnTo>
                <a:lnTo>
                  <a:pt x="33083" y="1295"/>
                </a:lnTo>
                <a:lnTo>
                  <a:pt x="33248" y="1397"/>
                </a:lnTo>
                <a:lnTo>
                  <a:pt x="33286" y="1231"/>
                </a:lnTo>
                <a:close/>
              </a:path>
              <a:path w="46989" h="1904">
                <a:moveTo>
                  <a:pt x="34023" y="1168"/>
                </a:moveTo>
                <a:lnTo>
                  <a:pt x="33858" y="1193"/>
                </a:lnTo>
                <a:lnTo>
                  <a:pt x="33794" y="622"/>
                </a:lnTo>
                <a:lnTo>
                  <a:pt x="34010" y="622"/>
                </a:lnTo>
                <a:lnTo>
                  <a:pt x="33997" y="419"/>
                </a:lnTo>
                <a:lnTo>
                  <a:pt x="33794" y="419"/>
                </a:lnTo>
                <a:lnTo>
                  <a:pt x="33693" y="203"/>
                </a:lnTo>
                <a:lnTo>
                  <a:pt x="33553" y="419"/>
                </a:lnTo>
                <a:lnTo>
                  <a:pt x="33413" y="609"/>
                </a:lnTo>
                <a:lnTo>
                  <a:pt x="33553" y="622"/>
                </a:lnTo>
                <a:lnTo>
                  <a:pt x="33667" y="1371"/>
                </a:lnTo>
                <a:lnTo>
                  <a:pt x="33909" y="1397"/>
                </a:lnTo>
                <a:lnTo>
                  <a:pt x="34023" y="1193"/>
                </a:lnTo>
                <a:close/>
              </a:path>
              <a:path w="46989" h="1904">
                <a:moveTo>
                  <a:pt x="34417" y="38"/>
                </a:moveTo>
                <a:lnTo>
                  <a:pt x="34264" y="25"/>
                </a:lnTo>
                <a:lnTo>
                  <a:pt x="34201" y="266"/>
                </a:lnTo>
                <a:lnTo>
                  <a:pt x="34366" y="292"/>
                </a:lnTo>
                <a:lnTo>
                  <a:pt x="34417" y="38"/>
                </a:lnTo>
                <a:close/>
              </a:path>
              <a:path w="46989" h="1904">
                <a:moveTo>
                  <a:pt x="34429" y="444"/>
                </a:moveTo>
                <a:lnTo>
                  <a:pt x="34239" y="419"/>
                </a:lnTo>
                <a:lnTo>
                  <a:pt x="34188" y="1358"/>
                </a:lnTo>
                <a:lnTo>
                  <a:pt x="34391" y="1384"/>
                </a:lnTo>
                <a:lnTo>
                  <a:pt x="34429" y="444"/>
                </a:lnTo>
                <a:close/>
              </a:path>
              <a:path w="46989" h="1904">
                <a:moveTo>
                  <a:pt x="35509" y="596"/>
                </a:moveTo>
                <a:lnTo>
                  <a:pt x="35306" y="431"/>
                </a:lnTo>
                <a:lnTo>
                  <a:pt x="35280" y="1092"/>
                </a:lnTo>
                <a:lnTo>
                  <a:pt x="35052" y="1206"/>
                </a:lnTo>
                <a:lnTo>
                  <a:pt x="35001" y="635"/>
                </a:lnTo>
                <a:lnTo>
                  <a:pt x="35140" y="596"/>
                </a:lnTo>
                <a:lnTo>
                  <a:pt x="35280" y="1092"/>
                </a:lnTo>
                <a:lnTo>
                  <a:pt x="35280" y="596"/>
                </a:lnTo>
                <a:lnTo>
                  <a:pt x="35280" y="431"/>
                </a:lnTo>
                <a:lnTo>
                  <a:pt x="35026" y="406"/>
                </a:lnTo>
                <a:lnTo>
                  <a:pt x="34798" y="482"/>
                </a:lnTo>
                <a:lnTo>
                  <a:pt x="34810" y="1308"/>
                </a:lnTo>
                <a:lnTo>
                  <a:pt x="35166" y="1397"/>
                </a:lnTo>
                <a:lnTo>
                  <a:pt x="35407" y="1308"/>
                </a:lnTo>
                <a:lnTo>
                  <a:pt x="35509" y="596"/>
                </a:lnTo>
                <a:close/>
              </a:path>
              <a:path w="46989" h="1904">
                <a:moveTo>
                  <a:pt x="36588" y="622"/>
                </a:moveTo>
                <a:lnTo>
                  <a:pt x="36385" y="406"/>
                </a:lnTo>
                <a:lnTo>
                  <a:pt x="36220" y="406"/>
                </a:lnTo>
                <a:lnTo>
                  <a:pt x="35966" y="558"/>
                </a:lnTo>
                <a:lnTo>
                  <a:pt x="35801" y="419"/>
                </a:lnTo>
                <a:lnTo>
                  <a:pt x="35750" y="1358"/>
                </a:lnTo>
                <a:lnTo>
                  <a:pt x="35953" y="1384"/>
                </a:lnTo>
                <a:lnTo>
                  <a:pt x="36017" y="736"/>
                </a:lnTo>
                <a:lnTo>
                  <a:pt x="36245" y="622"/>
                </a:lnTo>
                <a:lnTo>
                  <a:pt x="36360" y="1371"/>
                </a:lnTo>
                <a:lnTo>
                  <a:pt x="36550" y="1384"/>
                </a:lnTo>
                <a:lnTo>
                  <a:pt x="36588" y="622"/>
                </a:lnTo>
                <a:close/>
              </a:path>
              <a:path w="46989" h="1904">
                <a:moveTo>
                  <a:pt x="37452" y="38"/>
                </a:moveTo>
                <a:lnTo>
                  <a:pt x="37299" y="25"/>
                </a:lnTo>
                <a:lnTo>
                  <a:pt x="37236" y="266"/>
                </a:lnTo>
                <a:lnTo>
                  <a:pt x="37401" y="292"/>
                </a:lnTo>
                <a:lnTo>
                  <a:pt x="37452" y="38"/>
                </a:lnTo>
                <a:close/>
              </a:path>
              <a:path w="46989" h="1904">
                <a:moveTo>
                  <a:pt x="37477" y="444"/>
                </a:moveTo>
                <a:lnTo>
                  <a:pt x="37299" y="419"/>
                </a:lnTo>
                <a:lnTo>
                  <a:pt x="37236" y="1358"/>
                </a:lnTo>
                <a:lnTo>
                  <a:pt x="37452" y="1384"/>
                </a:lnTo>
                <a:lnTo>
                  <a:pt x="37477" y="444"/>
                </a:lnTo>
                <a:close/>
              </a:path>
              <a:path w="46989" h="1904">
                <a:moveTo>
                  <a:pt x="38315" y="1219"/>
                </a:moveTo>
                <a:lnTo>
                  <a:pt x="38252" y="901"/>
                </a:lnTo>
                <a:lnTo>
                  <a:pt x="37934" y="736"/>
                </a:lnTo>
                <a:lnTo>
                  <a:pt x="38100" y="584"/>
                </a:lnTo>
                <a:lnTo>
                  <a:pt x="38239" y="635"/>
                </a:lnTo>
                <a:lnTo>
                  <a:pt x="38277" y="482"/>
                </a:lnTo>
                <a:lnTo>
                  <a:pt x="37922" y="406"/>
                </a:lnTo>
                <a:lnTo>
                  <a:pt x="37795" y="457"/>
                </a:lnTo>
                <a:lnTo>
                  <a:pt x="37782" y="914"/>
                </a:lnTo>
                <a:lnTo>
                  <a:pt x="37998" y="1016"/>
                </a:lnTo>
                <a:lnTo>
                  <a:pt x="38074" y="1181"/>
                </a:lnTo>
                <a:lnTo>
                  <a:pt x="37884" y="1219"/>
                </a:lnTo>
                <a:lnTo>
                  <a:pt x="37680" y="1143"/>
                </a:lnTo>
                <a:lnTo>
                  <a:pt x="37680" y="1320"/>
                </a:lnTo>
                <a:lnTo>
                  <a:pt x="38061" y="1397"/>
                </a:lnTo>
                <a:lnTo>
                  <a:pt x="38315" y="1219"/>
                </a:lnTo>
                <a:close/>
              </a:path>
              <a:path w="46989" h="1904">
                <a:moveTo>
                  <a:pt x="39712" y="1231"/>
                </a:moveTo>
                <a:lnTo>
                  <a:pt x="39687" y="609"/>
                </a:lnTo>
                <a:lnTo>
                  <a:pt x="39547" y="444"/>
                </a:lnTo>
                <a:lnTo>
                  <a:pt x="39420" y="444"/>
                </a:lnTo>
                <a:lnTo>
                  <a:pt x="39420" y="1168"/>
                </a:lnTo>
                <a:lnTo>
                  <a:pt x="39204" y="1231"/>
                </a:lnTo>
                <a:lnTo>
                  <a:pt x="39217" y="1028"/>
                </a:lnTo>
                <a:lnTo>
                  <a:pt x="39408" y="990"/>
                </a:lnTo>
                <a:lnTo>
                  <a:pt x="39420" y="1168"/>
                </a:lnTo>
                <a:lnTo>
                  <a:pt x="39420" y="444"/>
                </a:lnTo>
                <a:lnTo>
                  <a:pt x="39204" y="419"/>
                </a:lnTo>
                <a:lnTo>
                  <a:pt x="38976" y="508"/>
                </a:lnTo>
                <a:lnTo>
                  <a:pt x="39001" y="698"/>
                </a:lnTo>
                <a:lnTo>
                  <a:pt x="39382" y="609"/>
                </a:lnTo>
                <a:lnTo>
                  <a:pt x="39395" y="825"/>
                </a:lnTo>
                <a:lnTo>
                  <a:pt x="39230" y="825"/>
                </a:lnTo>
                <a:lnTo>
                  <a:pt x="38989" y="914"/>
                </a:lnTo>
                <a:lnTo>
                  <a:pt x="38938" y="1282"/>
                </a:lnTo>
                <a:lnTo>
                  <a:pt x="39281" y="1409"/>
                </a:lnTo>
                <a:lnTo>
                  <a:pt x="39509" y="1282"/>
                </a:lnTo>
                <a:lnTo>
                  <a:pt x="39674" y="1397"/>
                </a:lnTo>
                <a:lnTo>
                  <a:pt x="39712" y="1231"/>
                </a:lnTo>
                <a:close/>
              </a:path>
              <a:path w="46989" h="1904">
                <a:moveTo>
                  <a:pt x="41224" y="1181"/>
                </a:moveTo>
                <a:lnTo>
                  <a:pt x="41135" y="533"/>
                </a:lnTo>
                <a:lnTo>
                  <a:pt x="40906" y="1168"/>
                </a:lnTo>
                <a:lnTo>
                  <a:pt x="40754" y="1181"/>
                </a:lnTo>
                <a:lnTo>
                  <a:pt x="40716" y="673"/>
                </a:lnTo>
                <a:lnTo>
                  <a:pt x="40868" y="609"/>
                </a:lnTo>
                <a:lnTo>
                  <a:pt x="40906" y="1168"/>
                </a:lnTo>
                <a:lnTo>
                  <a:pt x="40906" y="609"/>
                </a:lnTo>
                <a:lnTo>
                  <a:pt x="40906" y="419"/>
                </a:lnTo>
                <a:lnTo>
                  <a:pt x="40627" y="533"/>
                </a:lnTo>
                <a:lnTo>
                  <a:pt x="40601" y="12"/>
                </a:lnTo>
                <a:lnTo>
                  <a:pt x="40411" y="0"/>
                </a:lnTo>
                <a:lnTo>
                  <a:pt x="40373" y="1358"/>
                </a:lnTo>
                <a:lnTo>
                  <a:pt x="40538" y="1384"/>
                </a:lnTo>
                <a:lnTo>
                  <a:pt x="40589" y="1244"/>
                </a:lnTo>
                <a:lnTo>
                  <a:pt x="40944" y="1397"/>
                </a:lnTo>
                <a:lnTo>
                  <a:pt x="41135" y="1308"/>
                </a:lnTo>
                <a:lnTo>
                  <a:pt x="41224" y="1181"/>
                </a:lnTo>
                <a:close/>
              </a:path>
              <a:path w="46989" h="1904">
                <a:moveTo>
                  <a:pt x="42189" y="1231"/>
                </a:moveTo>
                <a:lnTo>
                  <a:pt x="42176" y="609"/>
                </a:lnTo>
                <a:lnTo>
                  <a:pt x="42037" y="444"/>
                </a:lnTo>
                <a:lnTo>
                  <a:pt x="41694" y="419"/>
                </a:lnTo>
                <a:lnTo>
                  <a:pt x="41478" y="495"/>
                </a:lnTo>
                <a:lnTo>
                  <a:pt x="41440" y="660"/>
                </a:lnTo>
                <a:lnTo>
                  <a:pt x="41859" y="609"/>
                </a:lnTo>
                <a:lnTo>
                  <a:pt x="41846" y="825"/>
                </a:lnTo>
                <a:lnTo>
                  <a:pt x="41833" y="1016"/>
                </a:lnTo>
                <a:lnTo>
                  <a:pt x="41833" y="1231"/>
                </a:lnTo>
                <a:lnTo>
                  <a:pt x="41643" y="1054"/>
                </a:lnTo>
                <a:lnTo>
                  <a:pt x="41833" y="1016"/>
                </a:lnTo>
                <a:lnTo>
                  <a:pt x="41833" y="825"/>
                </a:lnTo>
                <a:lnTo>
                  <a:pt x="41465" y="914"/>
                </a:lnTo>
                <a:lnTo>
                  <a:pt x="41427" y="1282"/>
                </a:lnTo>
                <a:lnTo>
                  <a:pt x="41770" y="1409"/>
                </a:lnTo>
                <a:lnTo>
                  <a:pt x="41986" y="1282"/>
                </a:lnTo>
                <a:lnTo>
                  <a:pt x="42151" y="1397"/>
                </a:lnTo>
                <a:lnTo>
                  <a:pt x="42189" y="1231"/>
                </a:lnTo>
                <a:close/>
              </a:path>
              <a:path w="46989" h="1904">
                <a:moveTo>
                  <a:pt x="43002" y="571"/>
                </a:moveTo>
                <a:lnTo>
                  <a:pt x="42964" y="419"/>
                </a:lnTo>
                <a:lnTo>
                  <a:pt x="42824" y="406"/>
                </a:lnTo>
                <a:lnTo>
                  <a:pt x="42646" y="571"/>
                </a:lnTo>
                <a:lnTo>
                  <a:pt x="42608" y="431"/>
                </a:lnTo>
                <a:lnTo>
                  <a:pt x="42468" y="419"/>
                </a:lnTo>
                <a:lnTo>
                  <a:pt x="42430" y="1358"/>
                </a:lnTo>
                <a:lnTo>
                  <a:pt x="42633" y="1384"/>
                </a:lnTo>
                <a:lnTo>
                  <a:pt x="42748" y="698"/>
                </a:lnTo>
                <a:lnTo>
                  <a:pt x="42875" y="647"/>
                </a:lnTo>
                <a:lnTo>
                  <a:pt x="43002" y="571"/>
                </a:lnTo>
                <a:close/>
              </a:path>
              <a:path w="46989" h="1904">
                <a:moveTo>
                  <a:pt x="43713" y="571"/>
                </a:moveTo>
                <a:lnTo>
                  <a:pt x="43700" y="431"/>
                </a:lnTo>
                <a:lnTo>
                  <a:pt x="43535" y="406"/>
                </a:lnTo>
                <a:lnTo>
                  <a:pt x="43357" y="571"/>
                </a:lnTo>
                <a:lnTo>
                  <a:pt x="43281" y="431"/>
                </a:lnTo>
                <a:lnTo>
                  <a:pt x="43218" y="1358"/>
                </a:lnTo>
                <a:lnTo>
                  <a:pt x="43345" y="1384"/>
                </a:lnTo>
                <a:lnTo>
                  <a:pt x="43459" y="698"/>
                </a:lnTo>
                <a:lnTo>
                  <a:pt x="43624" y="635"/>
                </a:lnTo>
                <a:close/>
              </a:path>
              <a:path w="46989" h="1904">
                <a:moveTo>
                  <a:pt x="44069" y="1384"/>
                </a:moveTo>
                <a:lnTo>
                  <a:pt x="44056" y="444"/>
                </a:lnTo>
                <a:lnTo>
                  <a:pt x="43916" y="419"/>
                </a:lnTo>
                <a:lnTo>
                  <a:pt x="43865" y="1358"/>
                </a:lnTo>
                <a:lnTo>
                  <a:pt x="44069" y="1384"/>
                </a:lnTo>
                <a:close/>
              </a:path>
              <a:path w="46989" h="1904">
                <a:moveTo>
                  <a:pt x="44081" y="38"/>
                </a:moveTo>
                <a:lnTo>
                  <a:pt x="43929" y="25"/>
                </a:lnTo>
                <a:lnTo>
                  <a:pt x="43878" y="266"/>
                </a:lnTo>
                <a:lnTo>
                  <a:pt x="44043" y="292"/>
                </a:lnTo>
                <a:lnTo>
                  <a:pt x="44081" y="38"/>
                </a:lnTo>
                <a:close/>
              </a:path>
              <a:path w="46989" h="1904">
                <a:moveTo>
                  <a:pt x="45173" y="812"/>
                </a:moveTo>
                <a:lnTo>
                  <a:pt x="45059" y="546"/>
                </a:lnTo>
                <a:lnTo>
                  <a:pt x="44932" y="444"/>
                </a:lnTo>
                <a:lnTo>
                  <a:pt x="44932" y="812"/>
                </a:lnTo>
                <a:lnTo>
                  <a:pt x="44551" y="812"/>
                </a:lnTo>
                <a:lnTo>
                  <a:pt x="44678" y="622"/>
                </a:lnTo>
                <a:lnTo>
                  <a:pt x="44818" y="584"/>
                </a:lnTo>
                <a:lnTo>
                  <a:pt x="44932" y="812"/>
                </a:lnTo>
                <a:lnTo>
                  <a:pt x="44932" y="444"/>
                </a:lnTo>
                <a:lnTo>
                  <a:pt x="44627" y="419"/>
                </a:lnTo>
                <a:lnTo>
                  <a:pt x="44424" y="546"/>
                </a:lnTo>
                <a:lnTo>
                  <a:pt x="44373" y="1219"/>
                </a:lnTo>
                <a:lnTo>
                  <a:pt x="44894" y="1409"/>
                </a:lnTo>
                <a:lnTo>
                  <a:pt x="45123" y="1333"/>
                </a:lnTo>
                <a:lnTo>
                  <a:pt x="45123" y="1168"/>
                </a:lnTo>
                <a:lnTo>
                  <a:pt x="44716" y="1219"/>
                </a:lnTo>
                <a:lnTo>
                  <a:pt x="44551" y="977"/>
                </a:lnTo>
                <a:lnTo>
                  <a:pt x="45123" y="977"/>
                </a:lnTo>
                <a:lnTo>
                  <a:pt x="45173" y="812"/>
                </a:lnTo>
                <a:close/>
              </a:path>
              <a:path w="46989" h="1904">
                <a:moveTo>
                  <a:pt x="45910" y="571"/>
                </a:moveTo>
                <a:lnTo>
                  <a:pt x="45885" y="419"/>
                </a:lnTo>
                <a:lnTo>
                  <a:pt x="45732" y="406"/>
                </a:lnTo>
                <a:lnTo>
                  <a:pt x="45554" y="571"/>
                </a:lnTo>
                <a:lnTo>
                  <a:pt x="45529" y="431"/>
                </a:lnTo>
                <a:lnTo>
                  <a:pt x="45389" y="419"/>
                </a:lnTo>
                <a:lnTo>
                  <a:pt x="45351" y="1358"/>
                </a:lnTo>
                <a:lnTo>
                  <a:pt x="45554" y="1384"/>
                </a:lnTo>
                <a:lnTo>
                  <a:pt x="45631" y="736"/>
                </a:lnTo>
                <a:lnTo>
                  <a:pt x="45783" y="660"/>
                </a:lnTo>
                <a:lnTo>
                  <a:pt x="45910" y="571"/>
                </a:lnTo>
                <a:close/>
              </a:path>
              <a:path w="46989" h="1904">
                <a:moveTo>
                  <a:pt x="46367" y="1168"/>
                </a:moveTo>
                <a:lnTo>
                  <a:pt x="46164" y="1079"/>
                </a:lnTo>
                <a:lnTo>
                  <a:pt x="46075" y="1295"/>
                </a:lnTo>
                <a:lnTo>
                  <a:pt x="46278" y="1384"/>
                </a:lnTo>
                <a:lnTo>
                  <a:pt x="46367" y="12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644338" y="4378787"/>
            <a:ext cx="8950960" cy="257175"/>
            <a:chOff x="193167" y="4225038"/>
            <a:chExt cx="8950960" cy="257175"/>
          </a:xfrm>
        </p:grpSpPr>
        <p:sp>
          <p:nvSpPr>
            <p:cNvPr id="10" name="object 10"/>
            <p:cNvSpPr/>
            <p:nvPr/>
          </p:nvSpPr>
          <p:spPr>
            <a:xfrm>
              <a:off x="193167" y="4312799"/>
              <a:ext cx="8673465" cy="0"/>
            </a:xfrm>
            <a:custGeom>
              <a:avLst/>
              <a:gdLst/>
              <a:ahLst/>
              <a:cxnLst/>
              <a:rect l="l" t="t" r="r" b="b"/>
              <a:pathLst>
                <a:path w="8673465">
                  <a:moveTo>
                    <a:pt x="0" y="0"/>
                  </a:moveTo>
                  <a:lnTo>
                    <a:pt x="8673444" y="0"/>
                  </a:lnTo>
                </a:path>
              </a:pathLst>
            </a:custGeom>
            <a:ln w="11924">
              <a:solidFill>
                <a:srgbClr val="1F21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80731" y="4310250"/>
              <a:ext cx="0" cy="171450"/>
            </a:xfrm>
            <a:custGeom>
              <a:avLst/>
              <a:gdLst/>
              <a:ahLst/>
              <a:cxnLst/>
              <a:rect l="l" t="t" r="r" b="b"/>
              <a:pathLst>
                <a:path h="171450">
                  <a:moveTo>
                    <a:pt x="0" y="0"/>
                  </a:moveTo>
                  <a:lnTo>
                    <a:pt x="0" y="171411"/>
                  </a:lnTo>
                </a:path>
              </a:pathLst>
            </a:custGeom>
            <a:ln w="11924">
              <a:solidFill>
                <a:srgbClr val="1F21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89066" y="4225038"/>
              <a:ext cx="154932" cy="20776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06804" y="4312799"/>
              <a:ext cx="8673465" cy="0"/>
            </a:xfrm>
            <a:custGeom>
              <a:avLst/>
              <a:gdLst/>
              <a:ahLst/>
              <a:cxnLst/>
              <a:rect l="l" t="t" r="r" b="b"/>
              <a:pathLst>
                <a:path w="8673465">
                  <a:moveTo>
                    <a:pt x="0" y="0"/>
                  </a:moveTo>
                  <a:lnTo>
                    <a:pt x="8673444" y="0"/>
                  </a:lnTo>
                </a:path>
              </a:pathLst>
            </a:custGeom>
            <a:ln w="11924">
              <a:solidFill>
                <a:srgbClr val="1F21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6">
            <a:extLst>
              <a:ext uri="{FF2B5EF4-FFF2-40B4-BE49-F238E27FC236}">
                <a16:creationId xmlns:a16="http://schemas.microsoft.com/office/drawing/2014/main" id="{3DCDED03-0DB2-9410-D624-B10F7A0F4DAC}"/>
              </a:ext>
            </a:extLst>
          </p:cNvPr>
          <p:cNvSpPr txBox="1"/>
          <p:nvPr/>
        </p:nvSpPr>
        <p:spPr>
          <a:xfrm>
            <a:off x="11770360" y="6559457"/>
            <a:ext cx="421640" cy="298543"/>
          </a:xfrm>
          <a:prstGeom prst="rect">
            <a:avLst/>
          </a:prstGeom>
        </p:spPr>
        <p:txBody>
          <a:bodyPr vert="horz" wrap="square" lIns="0" tIns="0" rIns="155448" bIns="128016" rtlCol="0">
            <a:spAutoFit/>
          </a:bodyPr>
          <a:lstStyle/>
          <a:p>
            <a:pPr marL="12700">
              <a:spcBef>
                <a:spcPts val="45"/>
              </a:spcBef>
            </a:pPr>
            <a:fld id="{ED6B9A79-EA30-2A43-8BB4-269B81FE9FBB}" type="slidenum">
              <a:rPr lang="en-US" sz="1100" spc="-25">
                <a:solidFill>
                  <a:schemeClr val="bg1"/>
                </a:solidFill>
                <a:latin typeface="Calibri"/>
                <a:cs typeface="Calibri"/>
              </a:rPr>
              <a:t>17</a:t>
            </a:fld>
            <a:endParaRPr sz="11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233AB13E-7B58-FE0C-1684-7CB43C3BBF2E}"/>
              </a:ext>
            </a:extLst>
          </p:cNvPr>
          <p:cNvSpPr txBox="1"/>
          <p:nvPr/>
        </p:nvSpPr>
        <p:spPr>
          <a:xfrm>
            <a:off x="5192084" y="2997025"/>
            <a:ext cx="5377180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6530" indent="-163830">
              <a:lnSpc>
                <a:spcPts val="2125"/>
              </a:lnSpc>
              <a:spcBef>
                <a:spcPts val="1625"/>
              </a:spcBef>
              <a:buFont typeface="Arial"/>
              <a:buChar char="•"/>
              <a:tabLst>
                <a:tab pos="176530" algn="l"/>
              </a:tabLst>
            </a:pPr>
            <a:r>
              <a:rPr lang="en-US">
                <a:solidFill>
                  <a:srgbClr val="1F214C"/>
                </a:solidFill>
                <a:latin typeface="Calibri"/>
                <a:cs typeface="Calibri"/>
              </a:rPr>
              <a:t>Embedded expertise in PCORnet fueled rapid enrollment of the largest trial in people aged </a:t>
            </a:r>
            <a:br>
              <a:rPr lang="en-US">
                <a:solidFill>
                  <a:srgbClr val="1F214C"/>
                </a:solidFill>
                <a:latin typeface="Calibri"/>
                <a:cs typeface="Calibri"/>
              </a:rPr>
            </a:br>
            <a:r>
              <a:rPr lang="en-US">
                <a:solidFill>
                  <a:srgbClr val="1F214C"/>
                </a:solidFill>
                <a:latin typeface="Calibri"/>
                <a:cs typeface="Calibri"/>
              </a:rPr>
              <a:t>75+ to date. Broadly promoted via a major newspaper, AARP publications, and local senior guides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675" y="697963"/>
            <a:ext cx="11047413" cy="971034"/>
          </a:xfrm>
        </p:spPr>
        <p:txBody>
          <a:bodyPr vert="horz" wrap="square" lIns="0" tIns="224027" rIns="0" bIns="0" rtlCol="0" anchor="ctr" anchorCtr="0">
            <a:spAutoFit/>
          </a:bodyPr>
          <a:lstStyle/>
          <a:p>
            <a:r>
              <a:rPr lang="en-US"/>
              <a:t>ADAPTABLE</a:t>
            </a:r>
          </a:p>
          <a:p>
            <a:r>
              <a:rPr lang="en-US" sz="2000" b="0">
                <a:solidFill>
                  <a:schemeClr val="tx1"/>
                </a:solidFill>
              </a:rPr>
              <a:t>Aspirin Dosing: A Patient-centric Trial Assessing Benefits and Long-term Effectiveness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4595"/>
          <a:stretch>
            <a:fillRect/>
          </a:stretch>
        </p:blipFill>
        <p:spPr>
          <a:xfrm>
            <a:off x="6486425" y="4500389"/>
            <a:ext cx="1636775" cy="97103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056447" y="4436751"/>
            <a:ext cx="3713913" cy="939937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70"/>
              </a:spcBef>
            </a:pPr>
            <a:r>
              <a:rPr sz="2000" i="1">
                <a:solidFill>
                  <a:srgbClr val="1F214C"/>
                </a:solidFill>
                <a:latin typeface="Calibri"/>
                <a:cs typeface="Calibri"/>
              </a:rPr>
              <a:t>“I have lost three friends to heart disease; I don’t want to lose more.”</a:t>
            </a:r>
            <a:endParaRPr lang="en-US" sz="2000" i="1">
              <a:solidFill>
                <a:srgbClr val="1F214C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1499"/>
              </a:lnSpc>
              <a:spcBef>
                <a:spcPts val="300"/>
              </a:spcBef>
            </a:pPr>
            <a:r>
              <a:rPr b="1">
                <a:solidFill>
                  <a:srgbClr val="1F214C"/>
                </a:solidFill>
                <a:latin typeface="Calibri"/>
                <a:cs typeface="Calibri"/>
              </a:rPr>
              <a:t>Ken Gregorie, Adaptor</a:t>
            </a:r>
            <a:endParaRPr>
              <a:latin typeface="Calibri"/>
              <a:cs typeface="Calibri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732AFCA9-EF91-3A14-ED5E-BF689613D743}"/>
              </a:ext>
            </a:extLst>
          </p:cNvPr>
          <p:cNvSpPr txBox="1"/>
          <p:nvPr/>
        </p:nvSpPr>
        <p:spPr>
          <a:xfrm>
            <a:off x="11770360" y="6559457"/>
            <a:ext cx="421640" cy="298543"/>
          </a:xfrm>
          <a:prstGeom prst="rect">
            <a:avLst/>
          </a:prstGeom>
        </p:spPr>
        <p:txBody>
          <a:bodyPr vert="horz" wrap="square" lIns="0" tIns="0" rIns="155448" bIns="128016" rtlCol="0">
            <a:spAutoFit/>
          </a:bodyPr>
          <a:lstStyle/>
          <a:p>
            <a:pPr marL="12700">
              <a:spcBef>
                <a:spcPts val="45"/>
              </a:spcBef>
            </a:pPr>
            <a:fld id="{ED6B9A79-EA30-2A43-8BB4-269B81FE9FBB}" type="slidenum">
              <a:rPr lang="en-US" sz="1100" spc="-25">
                <a:solidFill>
                  <a:schemeClr val="bg1"/>
                </a:solidFill>
                <a:latin typeface="Calibri"/>
                <a:cs typeface="Calibri"/>
              </a:rPr>
              <a:t>18</a:t>
            </a:fld>
            <a:endParaRPr sz="11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08830B-289E-A220-8877-17F58997E6D5}"/>
              </a:ext>
            </a:extLst>
          </p:cNvPr>
          <p:cNvSpPr txBox="1"/>
          <p:nvPr/>
        </p:nvSpPr>
        <p:spPr>
          <a:xfrm>
            <a:off x="6782187" y="1980974"/>
            <a:ext cx="4790484" cy="2092881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3"/>
                </a:solidFill>
              </a:rPr>
              <a:t>Study Snapshot</a:t>
            </a:r>
          </a:p>
          <a:p>
            <a:pPr marL="180975" indent="-1809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Pragmatic clinical trial</a:t>
            </a:r>
          </a:p>
          <a:p>
            <a:pPr marL="180975" indent="-1809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/>
              <a:t>15,000 patients</a:t>
            </a:r>
            <a:r>
              <a:rPr lang="en-US"/>
              <a:t> living with heart disease</a:t>
            </a:r>
          </a:p>
          <a:p>
            <a:pPr marL="180975" indent="-1809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Participants randomly assigned to take either 81 mg or 325 mg dose of aspirin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5570C6-A0F5-17F9-EB76-C0E69D3197A0}"/>
              </a:ext>
            </a:extLst>
          </p:cNvPr>
          <p:cNvSpPr txBox="1"/>
          <p:nvPr/>
        </p:nvSpPr>
        <p:spPr>
          <a:xfrm>
            <a:off x="582611" y="1980974"/>
            <a:ext cx="5395279" cy="3939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The Questions</a:t>
            </a:r>
          </a:p>
          <a:p>
            <a:pPr marL="295275" marR="0" lvl="0" indent="-2952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113000"/>
              <a:buFont typeface="+mj-lt"/>
              <a:buAutoNum type="arabicPeriod"/>
              <a:tabLst/>
              <a:defRPr/>
            </a:pPr>
            <a:r>
              <a:rPr kumimoji="0" lang="en-US" b="0" i="1" u="none" strike="noStrike" kern="0" cap="none" spc="0" normalizeH="0" baseline="0" noProof="0">
                <a:ln>
                  <a:noFill/>
                </a:ln>
                <a:solidFill>
                  <a:srgbClr val="1F214C"/>
                </a:solidFill>
                <a:effectLst/>
                <a:uLnTx/>
                <a:uFillTx/>
              </a:rPr>
              <a:t>Which aspirin dose offers the right balance of effectiveness and minimal risk of bleeding?</a:t>
            </a:r>
          </a:p>
          <a:p>
            <a:pPr marL="295275" marR="0" lvl="0" indent="-2952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113000"/>
              <a:buFont typeface="+mj-lt"/>
              <a:buAutoNum type="arabicPeriod"/>
              <a:tabLst/>
              <a:defRPr/>
            </a:pPr>
            <a:r>
              <a:rPr kumimoji="0" lang="en-US" b="0" i="1" u="none" strike="noStrike" kern="0" cap="none" spc="0" normalizeH="0" baseline="0" noProof="0">
                <a:ln>
                  <a:noFill/>
                </a:ln>
                <a:solidFill>
                  <a:srgbClr val="1F214C"/>
                </a:solidFill>
                <a:effectLst/>
                <a:uLnTx/>
                <a:uFillTx/>
              </a:rPr>
              <a:t>Can PCORnet be used to find the answer using a clinical trial model wherein patients are drivers of engagement?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Strength of PCORnet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rgbClr val="1F214C"/>
                </a:solidFill>
                <a:effectLst/>
                <a:uLnTx/>
                <a:uFillTx/>
              </a:rPr>
              <a:t>Adaptors: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F214C"/>
                </a:solidFill>
                <a:effectLst/>
                <a:uLnTx/>
                <a:uFillTx/>
              </a:rPr>
              <a:t> Nine patient partners from ADAPTABLE’s clinical research networks: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F214C"/>
                </a:solidFill>
                <a:effectLst/>
                <a:uLnTx/>
                <a:uFillTx/>
              </a:rPr>
              <a:t>Offered study guidance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F214C"/>
                </a:solidFill>
                <a:effectLst/>
                <a:uLnTx/>
                <a:uFillTx/>
              </a:rPr>
              <a:t>Were embedded at every study step, from study concept to completion and dissemination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6199" y="1862835"/>
            <a:ext cx="11944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>
                <a:solidFill>
                  <a:srgbClr val="1F214C"/>
                </a:solidFill>
                <a:latin typeface="Calibri"/>
                <a:cs typeface="Calibri"/>
              </a:rPr>
              <a:t>IMPACT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14501" y="2397250"/>
            <a:ext cx="8780780" cy="254557"/>
          </a:xfrm>
          <a:prstGeom prst="rect">
            <a:avLst/>
          </a:prstGeom>
          <a:solidFill>
            <a:srgbClr val="1F214C"/>
          </a:solidFill>
        </p:spPr>
        <p:txBody>
          <a:bodyPr vert="horz" wrap="square" lIns="0" tIns="8255" rIns="0" bIns="0" rtlCol="0">
            <a:spAutoFit/>
          </a:bodyPr>
          <a:lstStyle/>
          <a:p>
            <a:pPr marL="9525" algn="ctr">
              <a:spcBef>
                <a:spcPts val="65"/>
              </a:spcBef>
            </a:pPr>
            <a:r>
              <a:rPr sz="1600" b="1">
                <a:solidFill>
                  <a:srgbClr val="FEFFFE"/>
                </a:solidFill>
                <a:latin typeface="Calibri"/>
                <a:cs typeface="Calibri"/>
              </a:rPr>
              <a:t>ADAPTORS CONTRIBUTED TO 3 KEY EFFORTS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74020" y="2824989"/>
            <a:ext cx="2974126" cy="1146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b="1">
                <a:solidFill>
                  <a:schemeClr val="accent3"/>
                </a:solidFill>
                <a:latin typeface="Calibri"/>
                <a:cs typeface="Calibri"/>
              </a:rPr>
              <a:t>Study Communication:</a:t>
            </a:r>
            <a:endParaRPr>
              <a:solidFill>
                <a:schemeClr val="accent3"/>
              </a:solidFill>
              <a:latin typeface="Calibri"/>
              <a:cs typeface="Calibri"/>
            </a:endParaRPr>
          </a:p>
          <a:p>
            <a:pPr algn="ctr">
              <a:spcBef>
                <a:spcPts val="40"/>
              </a:spcBef>
            </a:pPr>
            <a:r>
              <a:rPr sz="1400" b="1">
                <a:solidFill>
                  <a:srgbClr val="1F214C"/>
                </a:solidFill>
                <a:latin typeface="Calibri"/>
                <a:cs typeface="Calibri"/>
              </a:rPr>
              <a:t>Revised study materials</a:t>
            </a:r>
            <a:endParaRPr sz="1400">
              <a:latin typeface="Calibri"/>
              <a:cs typeface="Calibri"/>
            </a:endParaRPr>
          </a:p>
          <a:p>
            <a:pPr marL="67310" marR="44450" algn="ctr">
              <a:lnSpc>
                <a:spcPts val="1610"/>
              </a:lnSpc>
              <a:spcBef>
                <a:spcPts val="110"/>
              </a:spcBef>
            </a:pPr>
            <a:r>
              <a:rPr lang="en-US" sz="1400">
                <a:solidFill>
                  <a:srgbClr val="1F214C"/>
                </a:solidFill>
                <a:latin typeface="Calibri"/>
                <a:cs typeface="Calibri"/>
              </a:rPr>
              <a:t>to make them easier to understand for patients and coached study teams</a:t>
            </a:r>
          </a:p>
          <a:p>
            <a:pPr marL="67310" marR="44450" algn="ctr">
              <a:lnSpc>
                <a:spcPts val="1610"/>
              </a:lnSpc>
              <a:spcBef>
                <a:spcPts val="110"/>
              </a:spcBef>
            </a:pPr>
            <a:r>
              <a:rPr lang="en-US" sz="1400">
                <a:solidFill>
                  <a:srgbClr val="1F214C"/>
                </a:solidFill>
                <a:latin typeface="Calibri"/>
                <a:cs typeface="Calibri"/>
              </a:rPr>
              <a:t>in mock calls to potential participants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80744" y="2837180"/>
            <a:ext cx="2407551" cy="1128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b="1">
                <a:solidFill>
                  <a:schemeClr val="accent3"/>
                </a:solidFill>
                <a:latin typeface="Calibri"/>
                <a:cs typeface="Calibri"/>
              </a:rPr>
              <a:t>Clinician Engagement:</a:t>
            </a:r>
            <a:endParaRPr>
              <a:solidFill>
                <a:schemeClr val="accent3"/>
              </a:solidFill>
              <a:latin typeface="Calibri"/>
              <a:cs typeface="Calibri"/>
            </a:endParaRPr>
          </a:p>
          <a:p>
            <a:pPr marL="12065" marR="5080" algn="ctr">
              <a:lnSpc>
                <a:spcPct val="95300"/>
              </a:lnSpc>
              <a:spcBef>
                <a:spcPts val="114"/>
              </a:spcBef>
            </a:pPr>
            <a:r>
              <a:rPr sz="1400" b="1">
                <a:solidFill>
                  <a:srgbClr val="1F214C"/>
                </a:solidFill>
                <a:latin typeface="Calibri"/>
                <a:cs typeface="Calibri"/>
              </a:rPr>
              <a:t>Adaptors educated clinicians </a:t>
            </a:r>
            <a:r>
              <a:rPr sz="1400">
                <a:solidFill>
                  <a:srgbClr val="1F214C"/>
                </a:solidFill>
                <a:latin typeface="Calibri"/>
                <a:cs typeface="Calibri"/>
              </a:rPr>
              <a:t>on what aspects of ADAPTABLE were engaging to them to improve participation rates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499" y="1924349"/>
            <a:ext cx="9047907" cy="42418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348832" y="4985406"/>
            <a:ext cx="5523865" cy="1347613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algn="ctr">
              <a:lnSpc>
                <a:spcPct val="101000"/>
              </a:lnSpc>
              <a:spcBef>
                <a:spcPts val="1360"/>
              </a:spcBef>
            </a:pPr>
            <a:r>
              <a:rPr sz="2800" b="1">
                <a:solidFill>
                  <a:srgbClr val="1F214C"/>
                </a:solidFill>
                <a:latin typeface="Calibri"/>
                <a:cs typeface="Calibri"/>
              </a:rPr>
              <a:t>Takeaway</a:t>
            </a:r>
            <a:endParaRPr sz="2800">
              <a:latin typeface="Calibri"/>
              <a:cs typeface="Calibri"/>
            </a:endParaRPr>
          </a:p>
          <a:p>
            <a:pPr marL="12700" marR="5080" algn="ctr">
              <a:lnSpc>
                <a:spcPct val="101000"/>
              </a:lnSpc>
            </a:pPr>
            <a:r>
              <a:rPr lang="en-US" sz="1600" b="1">
                <a:solidFill>
                  <a:srgbClr val="3B3838"/>
                </a:solidFill>
                <a:latin typeface="Calibri"/>
                <a:cs typeface="Calibri"/>
              </a:rPr>
              <a:t>The </a:t>
            </a:r>
            <a:r>
              <a:rPr sz="1600" b="1">
                <a:solidFill>
                  <a:srgbClr val="3B3838"/>
                </a:solidFill>
                <a:latin typeface="Calibri"/>
                <a:cs typeface="Calibri"/>
              </a:rPr>
              <a:t>PCORnet infrastructure supports patient partner engagement that can fortify your study’s efforts and contribute to faster enrollment and improved retention.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717233" y="4953462"/>
            <a:ext cx="8950960" cy="250825"/>
            <a:chOff x="193233" y="4907741"/>
            <a:chExt cx="8950960" cy="250825"/>
          </a:xfrm>
        </p:grpSpPr>
        <p:sp>
          <p:nvSpPr>
            <p:cNvPr id="11" name="object 11"/>
            <p:cNvSpPr/>
            <p:nvPr/>
          </p:nvSpPr>
          <p:spPr>
            <a:xfrm>
              <a:off x="193233" y="4989600"/>
              <a:ext cx="8673465" cy="0"/>
            </a:xfrm>
            <a:custGeom>
              <a:avLst/>
              <a:gdLst/>
              <a:ahLst/>
              <a:cxnLst/>
              <a:rect l="l" t="t" r="r" b="b"/>
              <a:pathLst>
                <a:path w="8673465">
                  <a:moveTo>
                    <a:pt x="0" y="0"/>
                  </a:moveTo>
                  <a:lnTo>
                    <a:pt x="8673380" y="0"/>
                  </a:lnTo>
                </a:path>
              </a:pathLst>
            </a:custGeom>
            <a:ln w="11924">
              <a:solidFill>
                <a:srgbClr val="1F21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80731" y="4987050"/>
              <a:ext cx="0" cy="171450"/>
            </a:xfrm>
            <a:custGeom>
              <a:avLst/>
              <a:gdLst/>
              <a:ahLst/>
              <a:cxnLst/>
              <a:rect l="l" t="t" r="r" b="b"/>
              <a:pathLst>
                <a:path h="171450">
                  <a:moveTo>
                    <a:pt x="0" y="0"/>
                  </a:moveTo>
                  <a:lnTo>
                    <a:pt x="0" y="171411"/>
                  </a:lnTo>
                </a:path>
              </a:pathLst>
            </a:custGeom>
            <a:ln w="11924">
              <a:solidFill>
                <a:srgbClr val="1F21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65793" y="4907741"/>
              <a:ext cx="178205" cy="20776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81470" y="4989600"/>
              <a:ext cx="8673465" cy="0"/>
            </a:xfrm>
            <a:custGeom>
              <a:avLst/>
              <a:gdLst/>
              <a:ahLst/>
              <a:cxnLst/>
              <a:rect l="l" t="t" r="r" b="b"/>
              <a:pathLst>
                <a:path w="8673465">
                  <a:moveTo>
                    <a:pt x="0" y="0"/>
                  </a:moveTo>
                  <a:lnTo>
                    <a:pt x="8673380" y="0"/>
                  </a:lnTo>
                </a:path>
              </a:pathLst>
            </a:custGeom>
            <a:ln w="11924">
              <a:solidFill>
                <a:srgbClr val="1F21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701675" y="932010"/>
            <a:ext cx="11047413" cy="757643"/>
          </a:xfrm>
        </p:spPr>
        <p:txBody>
          <a:bodyPr vert="horz" wrap="square" lIns="0" tIns="12700" rIns="0" bIns="0" rtlCol="0" anchor="ctr" anchorCtr="0">
            <a:spAutoFit/>
          </a:bodyPr>
          <a:lstStyle/>
          <a:p>
            <a:r>
              <a:rPr lang="en-US"/>
              <a:t>ADAPTABLE</a:t>
            </a:r>
            <a:br>
              <a:rPr lang="en-US"/>
            </a:br>
            <a:r>
              <a:rPr lang="en-US" sz="2000" b="0">
                <a:solidFill>
                  <a:schemeClr val="tx1"/>
                </a:solidFill>
              </a:rPr>
              <a:t>Aspirin Dosing: A Patient-centric Trial Assessing Benefits and Long-term Effectiveness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725A761D-5330-8AEC-ABA5-9DF496C1EF40}"/>
              </a:ext>
            </a:extLst>
          </p:cNvPr>
          <p:cNvSpPr txBox="1"/>
          <p:nvPr/>
        </p:nvSpPr>
        <p:spPr>
          <a:xfrm>
            <a:off x="11770360" y="6559457"/>
            <a:ext cx="421640" cy="298543"/>
          </a:xfrm>
          <a:prstGeom prst="rect">
            <a:avLst/>
          </a:prstGeom>
        </p:spPr>
        <p:txBody>
          <a:bodyPr vert="horz" wrap="square" lIns="0" tIns="0" rIns="155448" bIns="128016" rtlCol="0">
            <a:spAutoFit/>
          </a:bodyPr>
          <a:lstStyle/>
          <a:p>
            <a:pPr marL="12700">
              <a:spcBef>
                <a:spcPts val="45"/>
              </a:spcBef>
            </a:pPr>
            <a:fld id="{ED6B9A79-EA30-2A43-8BB4-269B81FE9FBB}" type="slidenum">
              <a:rPr lang="en-US" sz="1100">
                <a:solidFill>
                  <a:schemeClr val="bg1"/>
                </a:solidFill>
                <a:latin typeface="Calibri"/>
                <a:cs typeface="Calibri"/>
              </a:rPr>
              <a:t>19</a:t>
            </a:fld>
            <a:endParaRPr sz="11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A736EB16-BB22-F68A-F37C-B82C57EC408B}"/>
              </a:ext>
            </a:extLst>
          </p:cNvPr>
          <p:cNvSpPr txBox="1"/>
          <p:nvPr/>
        </p:nvSpPr>
        <p:spPr>
          <a:xfrm>
            <a:off x="1999370" y="1927571"/>
            <a:ext cx="821372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31445" algn="ctr">
              <a:lnSpc>
                <a:spcPct val="100000"/>
              </a:lnSpc>
              <a:spcBef>
                <a:spcPts val="100"/>
              </a:spcBef>
            </a:pPr>
            <a:r>
              <a:rPr sz="2800" b="1" spc="-10">
                <a:solidFill>
                  <a:srgbClr val="1F214C"/>
                </a:solidFill>
                <a:latin typeface="Calibri"/>
                <a:cs typeface="Calibri"/>
              </a:rPr>
              <a:t>IMPACT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14499" y="2806700"/>
            <a:ext cx="2577393" cy="1395254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405765" marR="396240" indent="3175" algn="ctr">
              <a:lnSpc>
                <a:spcPts val="1900"/>
              </a:lnSpc>
              <a:spcBef>
                <a:spcPts val="380"/>
              </a:spcBef>
            </a:pPr>
            <a:r>
              <a:rPr b="1">
                <a:solidFill>
                  <a:schemeClr val="accent3"/>
                </a:solidFill>
                <a:latin typeface="Calibri"/>
                <a:cs typeface="Calibri"/>
              </a:rPr>
              <a:t>Newsletter for Enrolled Patients:</a:t>
            </a:r>
            <a:endParaRPr>
              <a:solidFill>
                <a:schemeClr val="accent3"/>
              </a:solidFill>
              <a:latin typeface="Calibri"/>
              <a:cs typeface="Calibri"/>
            </a:endParaRPr>
          </a:p>
          <a:p>
            <a:pPr marL="12700" marR="5080" algn="ctr">
              <a:lnSpc>
                <a:spcPts val="1610"/>
              </a:lnSpc>
              <a:spcBef>
                <a:spcPts val="30"/>
              </a:spcBef>
            </a:pPr>
            <a:r>
              <a:rPr sz="1400">
                <a:solidFill>
                  <a:srgbClr val="1F214C"/>
                </a:solidFill>
                <a:latin typeface="Calibri"/>
                <a:cs typeface="Calibri"/>
              </a:rPr>
              <a:t>Quarterly, included study updates</a:t>
            </a:r>
            <a:br>
              <a:rPr lang="en-US" sz="1400">
                <a:solidFill>
                  <a:srgbClr val="1F214C"/>
                </a:solidFill>
                <a:latin typeface="Calibri"/>
                <a:cs typeface="Calibri"/>
              </a:rPr>
            </a:br>
            <a:r>
              <a:rPr sz="1400">
                <a:solidFill>
                  <a:srgbClr val="1F214C"/>
                </a:solidFill>
                <a:latin typeface="Calibri"/>
                <a:cs typeface="Calibri"/>
              </a:rPr>
              <a:t>plus patients’ personal stories</a:t>
            </a:r>
            <a:endParaRPr sz="1400">
              <a:latin typeface="Calibri"/>
              <a:cs typeface="Calibri"/>
            </a:endParaRPr>
          </a:p>
          <a:p>
            <a:pPr marL="176530" marR="167005" algn="ctr">
              <a:lnSpc>
                <a:spcPts val="1580"/>
              </a:lnSpc>
              <a:spcBef>
                <a:spcPts val="310"/>
              </a:spcBef>
            </a:pPr>
            <a:r>
              <a:rPr sz="1400" b="1">
                <a:solidFill>
                  <a:srgbClr val="1F214C"/>
                </a:solidFill>
                <a:latin typeface="Calibri"/>
                <a:cs typeface="Calibri"/>
              </a:rPr>
              <a:t>493 participants have shared</a:t>
            </a:r>
            <a:br>
              <a:rPr lang="en-US" sz="1400" b="1">
                <a:solidFill>
                  <a:srgbClr val="1F214C"/>
                </a:solidFill>
                <a:latin typeface="Calibri"/>
                <a:cs typeface="Calibri"/>
              </a:rPr>
            </a:br>
            <a:r>
              <a:rPr sz="1400" b="1">
                <a:solidFill>
                  <a:srgbClr val="1F214C"/>
                </a:solidFill>
                <a:latin typeface="Calibri"/>
                <a:cs typeface="Calibri"/>
              </a:rPr>
              <a:t>their personal story to date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810A96-44C3-CB38-A49A-4BCD4338CE8C}"/>
              </a:ext>
            </a:extLst>
          </p:cNvPr>
          <p:cNvSpPr txBox="1"/>
          <p:nvPr/>
        </p:nvSpPr>
        <p:spPr>
          <a:xfrm>
            <a:off x="1714499" y="4333306"/>
            <a:ext cx="8780780" cy="584775"/>
          </a:xfrm>
          <a:prstGeom prst="rect">
            <a:avLst/>
          </a:prstGeom>
          <a:solidFill>
            <a:srgbClr val="E7E6E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+mn-lt"/>
              </a:rPr>
              <a:t>Over 15,000 patients enrolled from 40 sites over 38 months </a:t>
            </a:r>
            <a:br>
              <a:rPr lang="en-US" sz="1600" b="1">
                <a:latin typeface="+mn-lt"/>
              </a:rPr>
            </a:br>
            <a:r>
              <a:rPr lang="en-US" sz="1600" b="1">
                <a:latin typeface="+mn-lt"/>
              </a:rPr>
              <a:t>Results published May 2021, </a:t>
            </a:r>
            <a:r>
              <a:rPr lang="en-US" sz="1600" b="1" i="1">
                <a:latin typeface="+mn-lt"/>
              </a:rPr>
              <a:t>New England Journal of Medicine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01675" y="2065156"/>
            <a:ext cx="4817093" cy="2760232"/>
          </a:xfrm>
          <a:prstGeom prst="rect">
            <a:avLst/>
          </a:prstGeom>
          <a:solidFill>
            <a:srgbClr val="4A9FCB">
              <a:alpha val="19999"/>
            </a:srgbClr>
          </a:solidFill>
        </p:spPr>
        <p:txBody>
          <a:bodyPr vert="horz" wrap="square" lIns="0" tIns="66040" rIns="0" bIns="0" rtlCol="0">
            <a:noAutofit/>
          </a:bodyPr>
          <a:lstStyle/>
          <a:p>
            <a:pPr marL="104139">
              <a:lnSpc>
                <a:spcPct val="96000"/>
              </a:lnSpc>
              <a:spcBef>
                <a:spcPts val="520"/>
              </a:spcBef>
            </a:pPr>
            <a:r>
              <a:rPr lang="en-US" sz="1600" b="1">
                <a:solidFill>
                  <a:srgbClr val="1F214C"/>
                </a:solidFill>
                <a:latin typeface="Calibri"/>
                <a:cs typeface="Calibri"/>
              </a:rPr>
              <a:t>One</a:t>
            </a:r>
            <a:r>
              <a:rPr lang="en-US" sz="1600" b="1" spc="-5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lang="en-US" sz="1600" b="1">
                <a:solidFill>
                  <a:srgbClr val="1F214C"/>
                </a:solidFill>
                <a:latin typeface="Calibri"/>
                <a:cs typeface="Calibri"/>
              </a:rPr>
              <a:t>PCORnet®,</a:t>
            </a:r>
            <a:r>
              <a:rPr lang="en-US" sz="1600" b="1" spc="-4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lang="en-US" sz="1600" b="1">
                <a:solidFill>
                  <a:srgbClr val="1F214C"/>
                </a:solidFill>
                <a:latin typeface="Calibri"/>
                <a:cs typeface="Calibri"/>
              </a:rPr>
              <a:t>Many</a:t>
            </a:r>
            <a:r>
              <a:rPr lang="en-US" sz="1600" b="1" spc="-4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lang="en-US" sz="1600" b="1" spc="-10">
                <a:solidFill>
                  <a:srgbClr val="1F214C"/>
                </a:solidFill>
                <a:latin typeface="Calibri"/>
                <a:cs typeface="Calibri"/>
              </a:rPr>
              <a:t>Possibilities</a:t>
            </a:r>
            <a:endParaRPr lang="en-US" sz="1600">
              <a:latin typeface="Calibri"/>
              <a:cs typeface="Calibri"/>
            </a:endParaRPr>
          </a:p>
          <a:p>
            <a:pPr marL="90170">
              <a:lnSpc>
                <a:spcPct val="96000"/>
              </a:lnSpc>
              <a:spcBef>
                <a:spcPts val="10"/>
              </a:spcBef>
            </a:pPr>
            <a:r>
              <a:rPr lang="en-US" sz="1400" b="1" spc="-15">
                <a:solidFill>
                  <a:srgbClr val="1F214C"/>
                </a:solidFill>
                <a:latin typeface="Calibri"/>
                <a:cs typeface="Calibri"/>
              </a:rPr>
              <a:t>----------------------------------------------------------</a:t>
            </a:r>
            <a:r>
              <a:rPr lang="en-US" sz="1400" b="1" spc="-50">
                <a:solidFill>
                  <a:srgbClr val="1F214C"/>
                </a:solidFill>
                <a:latin typeface="Calibri"/>
                <a:cs typeface="Calibri"/>
              </a:rPr>
              <a:t>-</a:t>
            </a:r>
            <a:endParaRPr lang="en-US" sz="1400">
              <a:latin typeface="Calibri"/>
              <a:cs typeface="Calibri"/>
            </a:endParaRPr>
          </a:p>
          <a:p>
            <a:pPr marL="90805">
              <a:lnSpc>
                <a:spcPct val="96000"/>
              </a:lnSpc>
            </a:pPr>
            <a:r>
              <a:rPr lang="en-US" sz="1400">
                <a:solidFill>
                  <a:srgbClr val="1F214C"/>
                </a:solidFill>
                <a:latin typeface="Calibri"/>
                <a:cs typeface="Calibri"/>
              </a:rPr>
              <a:t>PCORnet is a network, funded by PCORI, that enables insights from high-quality health data, patient partnership, and research expertise to deliver fast, trustworthy answers that advance health outcomes.</a:t>
            </a:r>
            <a:endParaRPr lang="en-US" sz="1400">
              <a:latin typeface="Calibri"/>
              <a:cs typeface="Calibri"/>
            </a:endParaRPr>
          </a:p>
          <a:p>
            <a:pPr marL="260350" indent="-170180">
              <a:lnSpc>
                <a:spcPct val="96000"/>
              </a:lnSpc>
              <a:spcBef>
                <a:spcPts val="100"/>
              </a:spcBef>
              <a:buFont typeface="Arial"/>
              <a:buChar char="•"/>
              <a:tabLst>
                <a:tab pos="260350" algn="l"/>
              </a:tabLst>
            </a:pPr>
            <a:r>
              <a:rPr lang="en-US" sz="1400" b="1" spc="-20">
                <a:solidFill>
                  <a:srgbClr val="1F214C"/>
                </a:solidFill>
                <a:latin typeface="Calibri"/>
                <a:cs typeface="Calibri"/>
              </a:rPr>
              <a:t>Real-</a:t>
            </a:r>
            <a:r>
              <a:rPr lang="en-US" sz="1400" b="1">
                <a:solidFill>
                  <a:srgbClr val="1F214C"/>
                </a:solidFill>
                <a:latin typeface="Calibri"/>
                <a:cs typeface="Calibri"/>
              </a:rPr>
              <a:t>world</a:t>
            </a:r>
            <a:r>
              <a:rPr lang="en-US" sz="1400" b="1" spc="5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lang="en-US" sz="1400" b="1">
                <a:solidFill>
                  <a:srgbClr val="1F214C"/>
                </a:solidFill>
                <a:latin typeface="Calibri"/>
                <a:cs typeface="Calibri"/>
              </a:rPr>
              <a:t>evidence</a:t>
            </a:r>
            <a:r>
              <a:rPr lang="en-US" sz="1400" b="1" spc="3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lang="en-US" sz="1400" b="1" spc="-10">
                <a:solidFill>
                  <a:srgbClr val="1F214C"/>
                </a:solidFill>
                <a:latin typeface="Calibri"/>
                <a:cs typeface="Calibri"/>
              </a:rPr>
              <a:t>studies</a:t>
            </a:r>
            <a:endParaRPr lang="en-US" sz="1400">
              <a:latin typeface="Calibri"/>
              <a:cs typeface="Calibri"/>
            </a:endParaRPr>
          </a:p>
          <a:p>
            <a:pPr marL="266700" indent="-170180">
              <a:lnSpc>
                <a:spcPct val="96000"/>
              </a:lnSpc>
              <a:spcBef>
                <a:spcPts val="100"/>
              </a:spcBef>
              <a:buFont typeface="Arial"/>
              <a:buChar char="•"/>
              <a:tabLst>
                <a:tab pos="266700" algn="l"/>
              </a:tabLst>
            </a:pPr>
            <a:r>
              <a:rPr lang="en-US" sz="1400" b="1" spc="-10">
                <a:solidFill>
                  <a:srgbClr val="1F214C"/>
                </a:solidFill>
                <a:latin typeface="Calibri"/>
                <a:cs typeface="Calibri"/>
              </a:rPr>
              <a:t>Comparative</a:t>
            </a:r>
            <a:r>
              <a:rPr lang="en-US" sz="1400" b="1" spc="30">
                <a:solidFill>
                  <a:srgbClr val="1F214C"/>
                </a:solidFill>
                <a:latin typeface="Calibri"/>
                <a:cs typeface="Calibri"/>
              </a:rPr>
              <a:t> clinical </a:t>
            </a:r>
            <a:r>
              <a:rPr lang="en-US" sz="1400" b="1" spc="-10">
                <a:solidFill>
                  <a:srgbClr val="1F214C"/>
                </a:solidFill>
                <a:latin typeface="Calibri"/>
                <a:cs typeface="Calibri"/>
              </a:rPr>
              <a:t>effectiveness</a:t>
            </a:r>
            <a:r>
              <a:rPr lang="en-US" sz="1400" b="1" spc="4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lang="en-US" sz="1400" b="1" spc="-10">
                <a:solidFill>
                  <a:srgbClr val="1F214C"/>
                </a:solidFill>
                <a:latin typeface="Calibri"/>
                <a:cs typeface="Calibri"/>
              </a:rPr>
              <a:t>research</a:t>
            </a:r>
            <a:endParaRPr lang="en-US" sz="1400">
              <a:latin typeface="Calibri"/>
              <a:cs typeface="Calibri"/>
            </a:endParaRPr>
          </a:p>
          <a:p>
            <a:pPr marL="266700" indent="-170180">
              <a:lnSpc>
                <a:spcPct val="96000"/>
              </a:lnSpc>
              <a:spcBef>
                <a:spcPts val="100"/>
              </a:spcBef>
              <a:buFont typeface="Arial"/>
              <a:buChar char="•"/>
              <a:tabLst>
                <a:tab pos="266700" algn="l"/>
              </a:tabLst>
            </a:pPr>
            <a:r>
              <a:rPr lang="en-US" sz="1400" b="1">
                <a:solidFill>
                  <a:srgbClr val="1F214C"/>
                </a:solidFill>
                <a:latin typeface="Calibri"/>
                <a:cs typeface="Calibri"/>
              </a:rPr>
              <a:t>Population</a:t>
            </a:r>
            <a:r>
              <a:rPr lang="en-US" sz="1400" b="1" spc="1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lang="en-US" sz="1400" b="1">
                <a:solidFill>
                  <a:srgbClr val="1F214C"/>
                </a:solidFill>
                <a:latin typeface="Calibri"/>
                <a:cs typeface="Calibri"/>
              </a:rPr>
              <a:t>health</a:t>
            </a:r>
            <a:r>
              <a:rPr lang="en-US" sz="1400" b="1" spc="2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lang="en-US" sz="1400" b="1" spc="-10">
                <a:solidFill>
                  <a:srgbClr val="1F214C"/>
                </a:solidFill>
                <a:latin typeface="Calibri"/>
                <a:cs typeface="Calibri"/>
              </a:rPr>
              <a:t>research</a:t>
            </a:r>
            <a:endParaRPr lang="en-US" sz="1400">
              <a:latin typeface="Calibri"/>
              <a:cs typeface="Calibri"/>
            </a:endParaRPr>
          </a:p>
          <a:p>
            <a:pPr marL="266700" indent="-170180">
              <a:lnSpc>
                <a:spcPct val="96000"/>
              </a:lnSpc>
              <a:spcBef>
                <a:spcPts val="100"/>
              </a:spcBef>
              <a:buFont typeface="Arial"/>
              <a:buChar char="•"/>
              <a:tabLst>
                <a:tab pos="266700" algn="l"/>
              </a:tabLst>
            </a:pPr>
            <a:r>
              <a:rPr lang="en-US" sz="1400" b="1">
                <a:solidFill>
                  <a:srgbClr val="1F214C"/>
                </a:solidFill>
                <a:latin typeface="Calibri"/>
                <a:cs typeface="Calibri"/>
              </a:rPr>
              <a:t>Pragmatic</a:t>
            </a:r>
            <a:r>
              <a:rPr lang="en-US" sz="1400" b="1" spc="-6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lang="en-US" sz="1400" b="1" spc="-10">
                <a:solidFill>
                  <a:srgbClr val="1F214C"/>
                </a:solidFill>
                <a:latin typeface="Calibri"/>
                <a:cs typeface="Calibri"/>
              </a:rPr>
              <a:t>research</a:t>
            </a:r>
            <a:endParaRPr lang="en-US" sz="1400">
              <a:latin typeface="Calibri"/>
              <a:cs typeface="Calibri"/>
            </a:endParaRPr>
          </a:p>
          <a:p>
            <a:pPr marL="266700" indent="-170180">
              <a:lnSpc>
                <a:spcPct val="96000"/>
              </a:lnSpc>
              <a:spcBef>
                <a:spcPts val="100"/>
              </a:spcBef>
              <a:buFont typeface="Arial"/>
              <a:buChar char="•"/>
              <a:tabLst>
                <a:tab pos="266700" algn="l"/>
              </a:tabLst>
            </a:pPr>
            <a:r>
              <a:rPr lang="en-US" sz="1400" b="1">
                <a:solidFill>
                  <a:srgbClr val="1F214C"/>
                </a:solidFill>
                <a:latin typeface="Calibri"/>
                <a:cs typeface="Calibri"/>
              </a:rPr>
              <a:t>Health</a:t>
            </a:r>
            <a:r>
              <a:rPr lang="en-US" sz="1400" b="1" spc="-4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lang="en-US" sz="1400" b="1">
                <a:solidFill>
                  <a:srgbClr val="1F214C"/>
                </a:solidFill>
                <a:latin typeface="Calibri"/>
                <a:cs typeface="Calibri"/>
              </a:rPr>
              <a:t>systems</a:t>
            </a:r>
            <a:r>
              <a:rPr lang="en-US" sz="1400" b="1" spc="-4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lang="en-US" sz="1400" b="1" spc="-10">
                <a:solidFill>
                  <a:srgbClr val="1F214C"/>
                </a:solidFill>
                <a:latin typeface="Calibri"/>
                <a:cs typeface="Calibri"/>
              </a:rPr>
              <a:t>research</a:t>
            </a:r>
            <a:endParaRPr lang="en-US" sz="1400">
              <a:latin typeface="Calibri"/>
              <a:cs typeface="Calibri"/>
            </a:endParaRPr>
          </a:p>
          <a:p>
            <a:pPr marL="266700" indent="-170180">
              <a:lnSpc>
                <a:spcPct val="96000"/>
              </a:lnSpc>
              <a:spcBef>
                <a:spcPts val="100"/>
              </a:spcBef>
              <a:buFont typeface="Arial"/>
              <a:buChar char="•"/>
              <a:tabLst>
                <a:tab pos="266700" algn="l"/>
              </a:tabLst>
            </a:pPr>
            <a:r>
              <a:rPr lang="en-US" sz="1400" b="1">
                <a:solidFill>
                  <a:srgbClr val="1F214C"/>
                </a:solidFill>
                <a:latin typeface="Calibri"/>
                <a:cs typeface="Calibri"/>
              </a:rPr>
              <a:t>And</a:t>
            </a:r>
            <a:r>
              <a:rPr lang="en-US" sz="1400" b="1" spc="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lang="en-US" sz="1400" b="1" spc="-20">
                <a:solidFill>
                  <a:srgbClr val="1F214C"/>
                </a:solidFill>
                <a:latin typeface="Calibri"/>
                <a:cs typeface="Calibri"/>
              </a:rPr>
              <a:t>more</a:t>
            </a:r>
            <a:endParaRPr lang="en-US"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1748" y="501740"/>
            <a:ext cx="11047227" cy="1363578"/>
          </a:xfrm>
        </p:spPr>
        <p:txBody>
          <a:bodyPr vert="horz" wrap="square" lIns="0" tIns="362839" rIns="0" bIns="0" rtlCol="0" anchor="ctr" anchorCtr="0">
            <a:spAutoFit/>
          </a:bodyPr>
          <a:lstStyle/>
          <a:p>
            <a:r>
              <a:rPr lang="en-US"/>
              <a:t>Unite Data and Communities for Faster, </a:t>
            </a:r>
            <a:br>
              <a:rPr lang="en-US"/>
            </a:br>
            <a:r>
              <a:rPr lang="en-US"/>
              <a:t>More Targeted Research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2527" y="4978782"/>
            <a:ext cx="4813041" cy="1245010"/>
          </a:xfrm>
          <a:prstGeom prst="rect">
            <a:avLst/>
          </a:prstGeom>
          <a:solidFill>
            <a:srgbClr val="73B642">
              <a:alpha val="19999"/>
            </a:srgbClr>
          </a:solidFill>
        </p:spPr>
        <p:txBody>
          <a:bodyPr vert="horz" wrap="square" lIns="0" tIns="66675" rIns="0" bIns="0" rtlCol="0">
            <a:noAutofit/>
          </a:bodyPr>
          <a:lstStyle/>
          <a:p>
            <a:pPr marL="104139">
              <a:lnSpc>
                <a:spcPct val="96000"/>
              </a:lnSpc>
              <a:spcBef>
                <a:spcPts val="525"/>
              </a:spcBef>
            </a:pPr>
            <a:r>
              <a:rPr sz="1600" b="1">
                <a:solidFill>
                  <a:srgbClr val="1F214C"/>
                </a:solidFill>
                <a:latin typeface="Calibri"/>
                <a:cs typeface="Calibri"/>
              </a:rPr>
              <a:t>More</a:t>
            </a:r>
            <a:r>
              <a:rPr sz="1600" b="1" spc="-3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b="1">
                <a:solidFill>
                  <a:srgbClr val="1F214C"/>
                </a:solidFill>
                <a:latin typeface="Calibri"/>
                <a:cs typeface="Calibri"/>
              </a:rPr>
              <a:t>Than</a:t>
            </a:r>
            <a:r>
              <a:rPr sz="1600" b="1" spc="-3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b="1">
                <a:solidFill>
                  <a:srgbClr val="1F214C"/>
                </a:solidFill>
                <a:latin typeface="Calibri"/>
                <a:cs typeface="Calibri"/>
              </a:rPr>
              <a:t>a</a:t>
            </a:r>
            <a:r>
              <a:rPr sz="1600" b="1" spc="-3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b="1">
                <a:solidFill>
                  <a:srgbClr val="1F214C"/>
                </a:solidFill>
                <a:latin typeface="Calibri"/>
                <a:cs typeface="Calibri"/>
              </a:rPr>
              <a:t>Data</a:t>
            </a:r>
            <a:r>
              <a:rPr sz="1600" b="1" spc="-3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b="1" spc="-10">
                <a:solidFill>
                  <a:srgbClr val="1F214C"/>
                </a:solidFill>
                <a:latin typeface="Calibri"/>
                <a:cs typeface="Calibri"/>
              </a:rPr>
              <a:t>Network</a:t>
            </a:r>
            <a:endParaRPr sz="1600">
              <a:latin typeface="Calibri"/>
              <a:cs typeface="Calibri"/>
            </a:endParaRPr>
          </a:p>
          <a:p>
            <a:pPr marL="104139">
              <a:lnSpc>
                <a:spcPct val="96000"/>
              </a:lnSpc>
              <a:spcBef>
                <a:spcPts val="5"/>
              </a:spcBef>
            </a:pPr>
            <a:r>
              <a:rPr sz="1400" b="1" spc="-15">
                <a:solidFill>
                  <a:srgbClr val="1F214C"/>
                </a:solidFill>
                <a:latin typeface="Calibri"/>
                <a:cs typeface="Calibri"/>
              </a:rPr>
              <a:t>----------------------------------------------------------</a:t>
            </a:r>
            <a:r>
              <a:rPr sz="1400" b="1" spc="-50">
                <a:solidFill>
                  <a:srgbClr val="1F214C"/>
                </a:solidFill>
                <a:latin typeface="Calibri"/>
                <a:cs typeface="Calibri"/>
              </a:rPr>
              <a:t>-</a:t>
            </a:r>
            <a:endParaRPr sz="1400">
              <a:latin typeface="Calibri"/>
              <a:cs typeface="Calibri"/>
            </a:endParaRPr>
          </a:p>
          <a:p>
            <a:pPr marL="103505">
              <a:lnSpc>
                <a:spcPct val="96000"/>
              </a:lnSpc>
            </a:pPr>
            <a:r>
              <a:rPr sz="1400" b="1">
                <a:solidFill>
                  <a:srgbClr val="1F214C"/>
                </a:solidFill>
                <a:latin typeface="Calibri"/>
                <a:cs typeface="Calibri"/>
              </a:rPr>
              <a:t>Access</a:t>
            </a:r>
            <a:r>
              <a:rPr sz="1400" b="1" spc="-3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b="1">
                <a:solidFill>
                  <a:srgbClr val="1F214C"/>
                </a:solidFill>
                <a:latin typeface="Calibri"/>
                <a:cs typeface="Calibri"/>
              </a:rPr>
              <a:t>to</a:t>
            </a:r>
            <a:r>
              <a:rPr sz="1400" b="1" spc="-1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b="1">
                <a:solidFill>
                  <a:srgbClr val="1F214C"/>
                </a:solidFill>
                <a:latin typeface="Calibri"/>
                <a:cs typeface="Calibri"/>
              </a:rPr>
              <a:t>patient</a:t>
            </a:r>
            <a:r>
              <a:rPr sz="1400" b="1" spc="-2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b="1">
                <a:solidFill>
                  <a:srgbClr val="1F214C"/>
                </a:solidFill>
                <a:latin typeface="Calibri"/>
                <a:cs typeface="Calibri"/>
              </a:rPr>
              <a:t>partners</a:t>
            </a:r>
            <a:r>
              <a:rPr sz="1400" b="1" spc="-3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1F214C"/>
                </a:solidFill>
                <a:latin typeface="Calibri"/>
                <a:cs typeface="Calibri"/>
              </a:rPr>
              <a:t>and</a:t>
            </a:r>
            <a:r>
              <a:rPr sz="1400" spc="-3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b="1" spc="-10">
                <a:solidFill>
                  <a:srgbClr val="1F214C"/>
                </a:solidFill>
                <a:latin typeface="Calibri"/>
                <a:cs typeface="Calibri"/>
              </a:rPr>
              <a:t>thousands</a:t>
            </a:r>
            <a:r>
              <a:rPr lang="en-US" sz="1400" spc="-10">
                <a:latin typeface="Calibri"/>
                <a:cs typeface="Calibri"/>
              </a:rPr>
              <a:t> </a:t>
            </a:r>
            <a:r>
              <a:rPr sz="1400" b="1">
                <a:solidFill>
                  <a:srgbClr val="1F214C"/>
                </a:solidFill>
                <a:latin typeface="Calibri"/>
                <a:cs typeface="Calibri"/>
              </a:rPr>
              <a:t>of</a:t>
            </a:r>
            <a:r>
              <a:rPr sz="1400" b="1" spc="-4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b="1">
                <a:solidFill>
                  <a:srgbClr val="1F214C"/>
                </a:solidFill>
                <a:latin typeface="Calibri"/>
                <a:cs typeface="Calibri"/>
              </a:rPr>
              <a:t>clinicians</a:t>
            </a:r>
            <a:r>
              <a:rPr sz="1400" b="1" spc="-2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1F214C"/>
                </a:solidFill>
                <a:latin typeface="Calibri"/>
                <a:cs typeface="Calibri"/>
              </a:rPr>
              <a:t>with</a:t>
            </a:r>
            <a:r>
              <a:rPr sz="1400" spc="-2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1F214C"/>
                </a:solidFill>
                <a:latin typeface="Calibri"/>
                <a:cs typeface="Calibri"/>
              </a:rPr>
              <a:t>expert</a:t>
            </a:r>
            <a:r>
              <a:rPr sz="1400" spc="-2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1F214C"/>
                </a:solidFill>
                <a:latin typeface="Calibri"/>
                <a:cs typeface="Calibri"/>
              </a:rPr>
              <a:t>knowledge</a:t>
            </a:r>
            <a:r>
              <a:rPr sz="1400" spc="-1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spc="-25">
                <a:solidFill>
                  <a:srgbClr val="1F214C"/>
                </a:solidFill>
                <a:latin typeface="Calibri"/>
                <a:cs typeface="Calibri"/>
              </a:rPr>
              <a:t>of</a:t>
            </a:r>
            <a:r>
              <a:rPr lang="en-US" sz="1400">
                <a:latin typeface="Calibri"/>
                <a:cs typeface="Calibri"/>
              </a:rPr>
              <a:t> </a:t>
            </a:r>
            <a:r>
              <a:rPr sz="1400" spc="-20">
                <a:solidFill>
                  <a:srgbClr val="1F214C"/>
                </a:solidFill>
                <a:latin typeface="Calibri"/>
                <a:cs typeface="Calibri"/>
              </a:rPr>
              <a:t>PCORnet-</a:t>
            </a:r>
            <a:r>
              <a:rPr sz="1400">
                <a:solidFill>
                  <a:srgbClr val="1F214C"/>
                </a:solidFill>
                <a:latin typeface="Calibri"/>
                <a:cs typeface="Calibri"/>
              </a:rPr>
              <a:t>enabled</a:t>
            </a:r>
            <a:r>
              <a:rPr sz="1400" spc="-2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1F214C"/>
                </a:solidFill>
                <a:latin typeface="Calibri"/>
                <a:cs typeface="Calibri"/>
              </a:rPr>
              <a:t>data</a:t>
            </a:r>
            <a:r>
              <a:rPr sz="1400" spc="-1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1F214C"/>
                </a:solidFill>
                <a:latin typeface="Calibri"/>
                <a:cs typeface="Calibri"/>
              </a:rPr>
              <a:t>=</a:t>
            </a:r>
            <a:r>
              <a:rPr sz="1400" spc="-1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1F214C"/>
                </a:solidFill>
                <a:latin typeface="Calibri"/>
                <a:cs typeface="Calibri"/>
              </a:rPr>
              <a:t>meaningful</a:t>
            </a:r>
            <a:r>
              <a:rPr sz="1400" spc="-10">
                <a:solidFill>
                  <a:srgbClr val="1F214C"/>
                </a:solidFill>
                <a:latin typeface="Calibri"/>
                <a:cs typeface="Calibri"/>
              </a:rPr>
              <a:t> research </a:t>
            </a:r>
            <a:r>
              <a:rPr sz="1400">
                <a:solidFill>
                  <a:srgbClr val="1F214C"/>
                </a:solidFill>
                <a:latin typeface="Calibri"/>
                <a:cs typeface="Calibri"/>
              </a:rPr>
              <a:t>targets</a:t>
            </a:r>
            <a:r>
              <a:rPr sz="1400" spc="-1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1F214C"/>
                </a:solidFill>
                <a:latin typeface="Calibri"/>
                <a:cs typeface="Calibri"/>
              </a:rPr>
              <a:t>and</a:t>
            </a:r>
            <a:r>
              <a:rPr sz="1400" spc="-4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1F214C"/>
                </a:solidFill>
                <a:latin typeface="Calibri"/>
                <a:cs typeface="Calibri"/>
              </a:rPr>
              <a:t>faster</a:t>
            </a:r>
            <a:r>
              <a:rPr sz="1400" spc="-3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spc="-10">
                <a:solidFill>
                  <a:srgbClr val="1F214C"/>
                </a:solidFill>
                <a:latin typeface="Calibri"/>
                <a:cs typeface="Calibri"/>
              </a:rPr>
              <a:t>answers.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62701" y="1904063"/>
            <a:ext cx="10953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695" marR="5080" indent="-87630">
              <a:spcBef>
                <a:spcPts val="100"/>
              </a:spcBef>
            </a:pPr>
            <a:r>
              <a:rPr sz="1500" b="1" i="1" spc="-10">
                <a:solidFill>
                  <a:srgbClr val="3B3838"/>
                </a:solidFill>
                <a:latin typeface="Calibri"/>
                <a:cs typeface="Calibri"/>
              </a:rPr>
              <a:t>Providers</a:t>
            </a:r>
            <a:r>
              <a:rPr sz="1500" b="1" i="1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500" b="1" i="1" spc="-30">
                <a:solidFill>
                  <a:srgbClr val="3B3838"/>
                </a:solidFill>
                <a:latin typeface="Calibri"/>
                <a:cs typeface="Calibri"/>
              </a:rPr>
              <a:t>and </a:t>
            </a:r>
            <a:r>
              <a:rPr sz="1500" b="1" i="1" spc="-10">
                <a:solidFill>
                  <a:srgbClr val="3B3838"/>
                </a:solidFill>
                <a:latin typeface="Calibri"/>
                <a:cs typeface="Calibri"/>
              </a:rPr>
              <a:t>researchers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58987" y="1904063"/>
            <a:ext cx="17411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5260">
              <a:spcBef>
                <a:spcPts val="100"/>
              </a:spcBef>
            </a:pPr>
            <a:r>
              <a:rPr sz="1500" b="1" i="1">
                <a:solidFill>
                  <a:srgbClr val="3B3838"/>
                </a:solidFill>
                <a:latin typeface="Calibri"/>
                <a:cs typeface="Calibri"/>
              </a:rPr>
              <a:t>EHRs,</a:t>
            </a:r>
            <a:r>
              <a:rPr sz="1500" b="1" i="1" spc="-5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500" b="1" i="1">
                <a:solidFill>
                  <a:srgbClr val="3B3838"/>
                </a:solidFill>
                <a:latin typeface="Calibri"/>
                <a:cs typeface="Calibri"/>
              </a:rPr>
              <a:t>claims,</a:t>
            </a:r>
            <a:r>
              <a:rPr sz="1500" b="1" i="1" spc="-4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500" b="1" i="1" spc="-25">
                <a:solidFill>
                  <a:srgbClr val="3B3838"/>
                </a:solidFill>
                <a:latin typeface="Calibri"/>
                <a:cs typeface="Calibri"/>
              </a:rPr>
              <a:t>and </a:t>
            </a:r>
            <a:r>
              <a:rPr sz="1500" b="1" i="1" spc="-20">
                <a:solidFill>
                  <a:srgbClr val="3B3838"/>
                </a:solidFill>
                <a:latin typeface="Calibri"/>
                <a:cs typeface="Calibri"/>
              </a:rPr>
              <a:t>patient-</a:t>
            </a:r>
            <a:r>
              <a:rPr sz="1500" b="1" i="1">
                <a:solidFill>
                  <a:srgbClr val="3B3838"/>
                </a:solidFill>
                <a:latin typeface="Calibri"/>
                <a:cs typeface="Calibri"/>
              </a:rPr>
              <a:t>reported</a:t>
            </a:r>
            <a:r>
              <a:rPr sz="1500" b="1" i="1" spc="6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500" b="1" i="1" spc="-25">
                <a:solidFill>
                  <a:srgbClr val="3B3838"/>
                </a:solidFill>
                <a:latin typeface="Calibri"/>
                <a:cs typeface="Calibri"/>
              </a:rPr>
              <a:t>data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84923" y="5601287"/>
            <a:ext cx="16090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marR="5080" indent="-227965">
              <a:spcBef>
                <a:spcPts val="100"/>
              </a:spcBef>
            </a:pPr>
            <a:r>
              <a:rPr sz="1500" b="1" i="1">
                <a:solidFill>
                  <a:srgbClr val="3B3838"/>
                </a:solidFill>
                <a:latin typeface="Calibri"/>
                <a:cs typeface="Calibri"/>
              </a:rPr>
              <a:t>Patients,</a:t>
            </a:r>
            <a:r>
              <a:rPr sz="1500" b="1" i="1" spc="-5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500" b="1" i="1" spc="-20">
                <a:solidFill>
                  <a:srgbClr val="3B3838"/>
                </a:solidFill>
                <a:latin typeface="Calibri"/>
                <a:cs typeface="Calibri"/>
              </a:rPr>
              <a:t>caregivers, </a:t>
            </a:r>
            <a:r>
              <a:rPr sz="1500" b="1" i="1">
                <a:solidFill>
                  <a:srgbClr val="3B3838"/>
                </a:solidFill>
                <a:latin typeface="Calibri"/>
                <a:cs typeface="Calibri"/>
              </a:rPr>
              <a:t>and</a:t>
            </a:r>
            <a:r>
              <a:rPr sz="1500" b="1" i="1" spc="-3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500" b="1" i="1" spc="-10">
                <a:solidFill>
                  <a:srgbClr val="3B3838"/>
                </a:solidFill>
                <a:latin typeface="Calibri"/>
                <a:cs typeface="Calibri"/>
              </a:rPr>
              <a:t>advocates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122919" y="2486066"/>
            <a:ext cx="4238625" cy="3084830"/>
            <a:chOff x="3770376" y="2619082"/>
            <a:chExt cx="4238625" cy="3084830"/>
          </a:xfrm>
        </p:grpSpPr>
        <p:pic>
          <p:nvPicPr>
            <p:cNvPr id="13" name="object 13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0376" y="2619082"/>
              <a:ext cx="1672234" cy="169248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7464" y="2884970"/>
              <a:ext cx="1098687" cy="101714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36372" y="2619082"/>
              <a:ext cx="1672219" cy="169248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5981" y="2887954"/>
              <a:ext cx="1060282" cy="108588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059316" y="4049238"/>
              <a:ext cx="1596390" cy="1616710"/>
            </a:xfrm>
            <a:custGeom>
              <a:avLst/>
              <a:gdLst/>
              <a:ahLst/>
              <a:cxnLst/>
              <a:rect l="l" t="t" r="r" b="b"/>
              <a:pathLst>
                <a:path w="1596390" h="1616710">
                  <a:moveTo>
                    <a:pt x="798017" y="0"/>
                  </a:moveTo>
                  <a:lnTo>
                    <a:pt x="749401" y="1473"/>
                  </a:lnTo>
                  <a:lnTo>
                    <a:pt x="701560" y="5842"/>
                  </a:lnTo>
                  <a:lnTo>
                    <a:pt x="654570" y="13017"/>
                  </a:lnTo>
                  <a:lnTo>
                    <a:pt x="608520" y="22923"/>
                  </a:lnTo>
                  <a:lnTo>
                    <a:pt x="563486" y="35458"/>
                  </a:lnTo>
                  <a:lnTo>
                    <a:pt x="519569" y="50558"/>
                  </a:lnTo>
                  <a:lnTo>
                    <a:pt x="476821" y="68122"/>
                  </a:lnTo>
                  <a:lnTo>
                    <a:pt x="435356" y="88074"/>
                  </a:lnTo>
                  <a:lnTo>
                    <a:pt x="395249" y="110337"/>
                  </a:lnTo>
                  <a:lnTo>
                    <a:pt x="356565" y="134810"/>
                  </a:lnTo>
                  <a:lnTo>
                    <a:pt x="319417" y="161404"/>
                  </a:lnTo>
                  <a:lnTo>
                    <a:pt x="283870" y="190055"/>
                  </a:lnTo>
                  <a:lnTo>
                    <a:pt x="249999" y="220675"/>
                  </a:lnTo>
                  <a:lnTo>
                    <a:pt x="217919" y="253174"/>
                  </a:lnTo>
                  <a:lnTo>
                    <a:pt x="187680" y="287464"/>
                  </a:lnTo>
                  <a:lnTo>
                    <a:pt x="159397" y="323456"/>
                  </a:lnTo>
                  <a:lnTo>
                    <a:pt x="133121" y="361086"/>
                  </a:lnTo>
                  <a:lnTo>
                    <a:pt x="108953" y="400253"/>
                  </a:lnTo>
                  <a:lnTo>
                    <a:pt x="86982" y="440880"/>
                  </a:lnTo>
                  <a:lnTo>
                    <a:pt x="67271" y="482866"/>
                  </a:lnTo>
                  <a:lnTo>
                    <a:pt x="49923" y="526148"/>
                  </a:lnTo>
                  <a:lnTo>
                    <a:pt x="35013" y="570636"/>
                  </a:lnTo>
                  <a:lnTo>
                    <a:pt x="22631" y="616242"/>
                  </a:lnTo>
                  <a:lnTo>
                    <a:pt x="12852" y="662876"/>
                  </a:lnTo>
                  <a:lnTo>
                    <a:pt x="5765" y="710463"/>
                  </a:lnTo>
                  <a:lnTo>
                    <a:pt x="1460" y="758901"/>
                  </a:lnTo>
                  <a:lnTo>
                    <a:pt x="0" y="808139"/>
                  </a:lnTo>
                  <a:lnTo>
                    <a:pt x="1460" y="857364"/>
                  </a:lnTo>
                  <a:lnTo>
                    <a:pt x="5765" y="905814"/>
                  </a:lnTo>
                  <a:lnTo>
                    <a:pt x="12852" y="953401"/>
                  </a:lnTo>
                  <a:lnTo>
                    <a:pt x="22631" y="1000036"/>
                  </a:lnTo>
                  <a:lnTo>
                    <a:pt x="35013" y="1045641"/>
                  </a:lnTo>
                  <a:lnTo>
                    <a:pt x="49923" y="1090129"/>
                  </a:lnTo>
                  <a:lnTo>
                    <a:pt x="67271" y="1133411"/>
                  </a:lnTo>
                  <a:lnTo>
                    <a:pt x="86982" y="1175397"/>
                  </a:lnTo>
                  <a:lnTo>
                    <a:pt x="108953" y="1216025"/>
                  </a:lnTo>
                  <a:lnTo>
                    <a:pt x="133121" y="1255191"/>
                  </a:lnTo>
                  <a:lnTo>
                    <a:pt x="159397" y="1292809"/>
                  </a:lnTo>
                  <a:lnTo>
                    <a:pt x="187680" y="1328813"/>
                  </a:lnTo>
                  <a:lnTo>
                    <a:pt x="217919" y="1363103"/>
                  </a:lnTo>
                  <a:lnTo>
                    <a:pt x="249999" y="1395603"/>
                  </a:lnTo>
                  <a:lnTo>
                    <a:pt x="283870" y="1426210"/>
                  </a:lnTo>
                  <a:lnTo>
                    <a:pt x="319417" y="1454861"/>
                  </a:lnTo>
                  <a:lnTo>
                    <a:pt x="356565" y="1481467"/>
                  </a:lnTo>
                  <a:lnTo>
                    <a:pt x="395249" y="1505940"/>
                  </a:lnTo>
                  <a:lnTo>
                    <a:pt x="435356" y="1528203"/>
                  </a:lnTo>
                  <a:lnTo>
                    <a:pt x="476821" y="1548155"/>
                  </a:lnTo>
                  <a:lnTo>
                    <a:pt x="519569" y="1565719"/>
                  </a:lnTo>
                  <a:lnTo>
                    <a:pt x="563486" y="1580819"/>
                  </a:lnTo>
                  <a:lnTo>
                    <a:pt x="608520" y="1593354"/>
                  </a:lnTo>
                  <a:lnTo>
                    <a:pt x="654570" y="1603260"/>
                  </a:lnTo>
                  <a:lnTo>
                    <a:pt x="701560" y="1610436"/>
                  </a:lnTo>
                  <a:lnTo>
                    <a:pt x="749401" y="1614805"/>
                  </a:lnTo>
                  <a:lnTo>
                    <a:pt x="798017" y="1616278"/>
                  </a:lnTo>
                  <a:lnTo>
                    <a:pt x="846632" y="1614805"/>
                  </a:lnTo>
                  <a:lnTo>
                    <a:pt x="894473" y="1610436"/>
                  </a:lnTo>
                  <a:lnTo>
                    <a:pt x="941463" y="1603260"/>
                  </a:lnTo>
                  <a:lnTo>
                    <a:pt x="987513" y="1593354"/>
                  </a:lnTo>
                  <a:lnTo>
                    <a:pt x="1032535" y="1580819"/>
                  </a:lnTo>
                  <a:lnTo>
                    <a:pt x="1076464" y="1565719"/>
                  </a:lnTo>
                  <a:lnTo>
                    <a:pt x="1119212" y="1548155"/>
                  </a:lnTo>
                  <a:lnTo>
                    <a:pt x="1160678" y="1528203"/>
                  </a:lnTo>
                  <a:lnTo>
                    <a:pt x="1200785" y="1505940"/>
                  </a:lnTo>
                  <a:lnTo>
                    <a:pt x="1239469" y="1481467"/>
                  </a:lnTo>
                  <a:lnTo>
                    <a:pt x="1276616" y="1454861"/>
                  </a:lnTo>
                  <a:lnTo>
                    <a:pt x="1312164" y="1426210"/>
                  </a:lnTo>
                  <a:lnTo>
                    <a:pt x="1346022" y="1395603"/>
                  </a:lnTo>
                  <a:lnTo>
                    <a:pt x="1378115" y="1363103"/>
                  </a:lnTo>
                  <a:lnTo>
                    <a:pt x="1408353" y="1328813"/>
                  </a:lnTo>
                  <a:lnTo>
                    <a:pt x="1436636" y="1292809"/>
                  </a:lnTo>
                  <a:lnTo>
                    <a:pt x="1462913" y="1255191"/>
                  </a:lnTo>
                  <a:lnTo>
                    <a:pt x="1487081" y="1216025"/>
                  </a:lnTo>
                  <a:lnTo>
                    <a:pt x="1509052" y="1175397"/>
                  </a:lnTo>
                  <a:lnTo>
                    <a:pt x="1528762" y="1133411"/>
                  </a:lnTo>
                  <a:lnTo>
                    <a:pt x="1546110" y="1090129"/>
                  </a:lnTo>
                  <a:lnTo>
                    <a:pt x="1561020" y="1045641"/>
                  </a:lnTo>
                  <a:lnTo>
                    <a:pt x="1573403" y="1000036"/>
                  </a:lnTo>
                  <a:lnTo>
                    <a:pt x="1583182" y="953401"/>
                  </a:lnTo>
                  <a:lnTo>
                    <a:pt x="1590268" y="905814"/>
                  </a:lnTo>
                  <a:lnTo>
                    <a:pt x="1594573" y="857364"/>
                  </a:lnTo>
                  <a:lnTo>
                    <a:pt x="1596034" y="808139"/>
                  </a:lnTo>
                  <a:lnTo>
                    <a:pt x="1594573" y="758901"/>
                  </a:lnTo>
                  <a:lnTo>
                    <a:pt x="1590268" y="710463"/>
                  </a:lnTo>
                  <a:lnTo>
                    <a:pt x="1583182" y="662876"/>
                  </a:lnTo>
                  <a:lnTo>
                    <a:pt x="1573403" y="616242"/>
                  </a:lnTo>
                  <a:lnTo>
                    <a:pt x="1561020" y="570636"/>
                  </a:lnTo>
                  <a:lnTo>
                    <a:pt x="1546110" y="526148"/>
                  </a:lnTo>
                  <a:lnTo>
                    <a:pt x="1528762" y="482866"/>
                  </a:lnTo>
                  <a:lnTo>
                    <a:pt x="1509052" y="440880"/>
                  </a:lnTo>
                  <a:lnTo>
                    <a:pt x="1487081" y="400253"/>
                  </a:lnTo>
                  <a:lnTo>
                    <a:pt x="1462913" y="361086"/>
                  </a:lnTo>
                  <a:lnTo>
                    <a:pt x="1436636" y="323456"/>
                  </a:lnTo>
                  <a:lnTo>
                    <a:pt x="1408353" y="287464"/>
                  </a:lnTo>
                  <a:lnTo>
                    <a:pt x="1378115" y="253174"/>
                  </a:lnTo>
                  <a:lnTo>
                    <a:pt x="1346022" y="220675"/>
                  </a:lnTo>
                  <a:lnTo>
                    <a:pt x="1312164" y="190055"/>
                  </a:lnTo>
                  <a:lnTo>
                    <a:pt x="1276616" y="161404"/>
                  </a:lnTo>
                  <a:lnTo>
                    <a:pt x="1239469" y="134810"/>
                  </a:lnTo>
                  <a:lnTo>
                    <a:pt x="1200785" y="110337"/>
                  </a:lnTo>
                  <a:lnTo>
                    <a:pt x="1160678" y="88074"/>
                  </a:lnTo>
                  <a:lnTo>
                    <a:pt x="1119212" y="68122"/>
                  </a:lnTo>
                  <a:lnTo>
                    <a:pt x="1076464" y="50558"/>
                  </a:lnTo>
                  <a:lnTo>
                    <a:pt x="1032535" y="35458"/>
                  </a:lnTo>
                  <a:lnTo>
                    <a:pt x="987513" y="22923"/>
                  </a:lnTo>
                  <a:lnTo>
                    <a:pt x="941463" y="13017"/>
                  </a:lnTo>
                  <a:lnTo>
                    <a:pt x="894473" y="5842"/>
                  </a:lnTo>
                  <a:lnTo>
                    <a:pt x="846632" y="1473"/>
                  </a:lnTo>
                  <a:lnTo>
                    <a:pt x="798017" y="0"/>
                  </a:lnTo>
                  <a:close/>
                </a:path>
              </a:pathLst>
            </a:custGeom>
            <a:solidFill>
              <a:srgbClr val="FEFF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1224" y="4011129"/>
              <a:ext cx="1672233" cy="169248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2097" y="4302645"/>
              <a:ext cx="1176665" cy="109746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493565" y="3409073"/>
              <a:ext cx="2742565" cy="1673860"/>
            </a:xfrm>
            <a:custGeom>
              <a:avLst/>
              <a:gdLst/>
              <a:ahLst/>
              <a:cxnLst/>
              <a:rect l="l" t="t" r="r" b="b"/>
              <a:pathLst>
                <a:path w="2742565" h="1673860">
                  <a:moveTo>
                    <a:pt x="425742" y="1616595"/>
                  </a:moveTo>
                  <a:lnTo>
                    <a:pt x="311442" y="1559445"/>
                  </a:lnTo>
                  <a:lnTo>
                    <a:pt x="311442" y="1597545"/>
                  </a:lnTo>
                  <a:lnTo>
                    <a:pt x="76200" y="1597545"/>
                  </a:lnTo>
                  <a:lnTo>
                    <a:pt x="76200" y="1135468"/>
                  </a:lnTo>
                  <a:lnTo>
                    <a:pt x="114300" y="1135468"/>
                  </a:lnTo>
                  <a:lnTo>
                    <a:pt x="57150" y="1021168"/>
                  </a:lnTo>
                  <a:lnTo>
                    <a:pt x="0" y="1135468"/>
                  </a:lnTo>
                  <a:lnTo>
                    <a:pt x="38100" y="1135468"/>
                  </a:lnTo>
                  <a:lnTo>
                    <a:pt x="38100" y="1635645"/>
                  </a:lnTo>
                  <a:lnTo>
                    <a:pt x="311442" y="1635645"/>
                  </a:lnTo>
                  <a:lnTo>
                    <a:pt x="311442" y="1673745"/>
                  </a:lnTo>
                  <a:lnTo>
                    <a:pt x="425742" y="1616595"/>
                  </a:lnTo>
                  <a:close/>
                </a:path>
                <a:path w="2742565" h="1673860">
                  <a:moveTo>
                    <a:pt x="1772539" y="57150"/>
                  </a:moveTo>
                  <a:lnTo>
                    <a:pt x="1658239" y="0"/>
                  </a:lnTo>
                  <a:lnTo>
                    <a:pt x="1658239" y="38100"/>
                  </a:lnTo>
                  <a:lnTo>
                    <a:pt x="1128382" y="38100"/>
                  </a:lnTo>
                  <a:lnTo>
                    <a:pt x="1128382" y="0"/>
                  </a:lnTo>
                  <a:lnTo>
                    <a:pt x="1014082" y="57150"/>
                  </a:lnTo>
                  <a:lnTo>
                    <a:pt x="1128382" y="114300"/>
                  </a:lnTo>
                  <a:lnTo>
                    <a:pt x="1128382" y="76200"/>
                  </a:lnTo>
                  <a:lnTo>
                    <a:pt x="1658239" y="76200"/>
                  </a:lnTo>
                  <a:lnTo>
                    <a:pt x="1658239" y="114300"/>
                  </a:lnTo>
                  <a:lnTo>
                    <a:pt x="1772539" y="57150"/>
                  </a:lnTo>
                  <a:close/>
                </a:path>
                <a:path w="2742565" h="1673860">
                  <a:moveTo>
                    <a:pt x="2742311" y="1135468"/>
                  </a:moveTo>
                  <a:lnTo>
                    <a:pt x="2685161" y="1021168"/>
                  </a:lnTo>
                  <a:lnTo>
                    <a:pt x="2628011" y="1135468"/>
                  </a:lnTo>
                  <a:lnTo>
                    <a:pt x="2666111" y="1135468"/>
                  </a:lnTo>
                  <a:lnTo>
                    <a:pt x="2666111" y="1597545"/>
                  </a:lnTo>
                  <a:lnTo>
                    <a:pt x="2430869" y="1597545"/>
                  </a:lnTo>
                  <a:lnTo>
                    <a:pt x="2430869" y="1559445"/>
                  </a:lnTo>
                  <a:lnTo>
                    <a:pt x="2316569" y="1616595"/>
                  </a:lnTo>
                  <a:lnTo>
                    <a:pt x="2430869" y="1673745"/>
                  </a:lnTo>
                  <a:lnTo>
                    <a:pt x="2430869" y="1635645"/>
                  </a:lnTo>
                  <a:lnTo>
                    <a:pt x="2704211" y="1635645"/>
                  </a:lnTo>
                  <a:lnTo>
                    <a:pt x="2704211" y="1135468"/>
                  </a:lnTo>
                  <a:lnTo>
                    <a:pt x="2742311" y="1135468"/>
                  </a:lnTo>
                  <a:close/>
                </a:path>
              </a:pathLst>
            </a:custGeom>
            <a:solidFill>
              <a:srgbClr val="4A9F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795E255-6D05-A037-5B6D-897468EEB08E}"/>
              </a:ext>
            </a:extLst>
          </p:cNvPr>
          <p:cNvSpPr txBox="1"/>
          <p:nvPr/>
        </p:nvSpPr>
        <p:spPr>
          <a:xfrm>
            <a:off x="9831454" y="4185606"/>
            <a:ext cx="19662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>
                <a:solidFill>
                  <a:schemeClr val="accent1">
                    <a:lumMod val="75000"/>
                  </a:schemeClr>
                </a:solidFill>
              </a:rPr>
              <a:t>With national-scale collaboration built in, PCORnet functions as a learning health system to help researchers surface answers.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675" y="958086"/>
            <a:ext cx="11047413" cy="757643"/>
          </a:xfrm>
        </p:spPr>
        <p:txBody>
          <a:bodyPr vert="horz" wrap="square" lIns="0" tIns="12700" rIns="0" bIns="0" rtlCol="0" anchor="ctr" anchorCtr="0">
            <a:spAutoFit/>
          </a:bodyPr>
          <a:lstStyle/>
          <a:p>
            <a:r>
              <a:rPr lang="en-US"/>
              <a:t>Blood Pressure Control Laboratory</a:t>
            </a:r>
          </a:p>
          <a:p>
            <a:r>
              <a:rPr lang="en-US" sz="2000" b="0">
                <a:solidFill>
                  <a:schemeClr val="tx1"/>
                </a:solidFill>
              </a:rPr>
              <a:t>A Reusable Platform for Efficient Surveillance and Comparative Effectiveness Research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1675" y="2082084"/>
            <a:ext cx="5635330" cy="1602939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96000"/>
              </a:lnSpc>
              <a:spcBef>
                <a:spcPts val="580"/>
              </a:spcBef>
            </a:pPr>
            <a:r>
              <a:rPr sz="2800" b="1">
                <a:solidFill>
                  <a:schemeClr val="accent3"/>
                </a:solidFill>
                <a:latin typeface="Calibri"/>
                <a:cs typeface="Calibri"/>
              </a:rPr>
              <a:t>The</a:t>
            </a:r>
            <a:r>
              <a:rPr sz="2800" b="1" spc="-35">
                <a:solidFill>
                  <a:schemeClr val="accent3"/>
                </a:solidFill>
                <a:latin typeface="Calibri"/>
                <a:cs typeface="Calibri"/>
              </a:rPr>
              <a:t> </a:t>
            </a:r>
            <a:r>
              <a:rPr sz="2800" b="1" spc="-10">
                <a:solidFill>
                  <a:schemeClr val="accent3"/>
                </a:solidFill>
                <a:latin typeface="Calibri"/>
                <a:cs typeface="Calibri"/>
              </a:rPr>
              <a:t>Question</a:t>
            </a:r>
            <a:endParaRPr sz="2800">
              <a:solidFill>
                <a:schemeClr val="accent3"/>
              </a:solidFill>
              <a:latin typeface="Calibri"/>
              <a:cs typeface="Calibri"/>
            </a:endParaRPr>
          </a:p>
          <a:p>
            <a:pPr marL="12700" marR="5080">
              <a:lnSpc>
                <a:spcPct val="96000"/>
              </a:lnSpc>
              <a:spcBef>
                <a:spcPts val="400"/>
              </a:spcBef>
            </a:pPr>
            <a:r>
              <a:rPr i="1">
                <a:solidFill>
                  <a:srgbClr val="1F214C"/>
                </a:solidFill>
                <a:latin typeface="Calibri"/>
                <a:cs typeface="Calibri"/>
              </a:rPr>
              <a:t>Can</a:t>
            </a:r>
            <a:r>
              <a:rPr i="1" spc="-3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i="1">
                <a:solidFill>
                  <a:srgbClr val="1F214C"/>
                </a:solidFill>
                <a:latin typeface="Calibri"/>
                <a:cs typeface="Calibri"/>
              </a:rPr>
              <a:t>PCORnet</a:t>
            </a:r>
            <a:r>
              <a:rPr i="1" spc="-1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i="1">
                <a:solidFill>
                  <a:srgbClr val="1F214C"/>
                </a:solidFill>
                <a:latin typeface="Calibri"/>
                <a:cs typeface="Calibri"/>
              </a:rPr>
              <a:t>support</a:t>
            </a:r>
            <a:r>
              <a:rPr i="1" spc="-1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i="1">
                <a:solidFill>
                  <a:srgbClr val="1F214C"/>
                </a:solidFill>
                <a:latin typeface="Calibri"/>
                <a:cs typeface="Calibri"/>
              </a:rPr>
              <a:t>a reusable</a:t>
            </a:r>
            <a:r>
              <a:rPr i="1" spc="-1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i="1">
                <a:solidFill>
                  <a:srgbClr val="1F214C"/>
                </a:solidFill>
                <a:latin typeface="Calibri"/>
                <a:cs typeface="Calibri"/>
              </a:rPr>
              <a:t>platform</a:t>
            </a:r>
            <a:r>
              <a:rPr i="1" spc="-2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i="1">
                <a:solidFill>
                  <a:srgbClr val="1F214C"/>
                </a:solidFill>
                <a:latin typeface="Calibri"/>
                <a:cs typeface="Calibri"/>
              </a:rPr>
              <a:t>to </a:t>
            </a:r>
            <a:r>
              <a:rPr i="1" spc="-10">
                <a:solidFill>
                  <a:srgbClr val="1F214C"/>
                </a:solidFill>
                <a:latin typeface="Calibri"/>
                <a:cs typeface="Calibri"/>
              </a:rPr>
              <a:t>reduce </a:t>
            </a:r>
            <a:r>
              <a:rPr i="1">
                <a:solidFill>
                  <a:srgbClr val="1F214C"/>
                </a:solidFill>
                <a:latin typeface="Calibri"/>
                <a:cs typeface="Calibri"/>
              </a:rPr>
              <a:t>patient/investigator</a:t>
            </a:r>
            <a:r>
              <a:rPr i="1" spc="-5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i="1">
                <a:solidFill>
                  <a:srgbClr val="1F214C"/>
                </a:solidFill>
                <a:latin typeface="Calibri"/>
                <a:cs typeface="Calibri"/>
              </a:rPr>
              <a:t>burden</a:t>
            </a:r>
            <a:r>
              <a:rPr i="1" spc="-3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i="1">
                <a:solidFill>
                  <a:srgbClr val="1F214C"/>
                </a:solidFill>
                <a:latin typeface="Calibri"/>
                <a:cs typeface="Calibri"/>
              </a:rPr>
              <a:t>and</a:t>
            </a:r>
            <a:r>
              <a:rPr i="1" spc="-3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i="1">
                <a:solidFill>
                  <a:srgbClr val="1F214C"/>
                </a:solidFill>
                <a:latin typeface="Calibri"/>
                <a:cs typeface="Calibri"/>
              </a:rPr>
              <a:t>streamline</a:t>
            </a:r>
            <a:r>
              <a:rPr i="1" spc="-3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i="1" spc="-10">
                <a:solidFill>
                  <a:srgbClr val="1F214C"/>
                </a:solidFill>
                <a:latin typeface="Calibri"/>
                <a:cs typeface="Calibri"/>
              </a:rPr>
              <a:t>evidence </a:t>
            </a:r>
            <a:r>
              <a:rPr i="1">
                <a:solidFill>
                  <a:srgbClr val="1F214C"/>
                </a:solidFill>
                <a:latin typeface="Calibri"/>
                <a:cs typeface="Calibri"/>
              </a:rPr>
              <a:t>generation</a:t>
            </a:r>
            <a:r>
              <a:rPr i="1" spc="-4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i="1">
                <a:solidFill>
                  <a:srgbClr val="1F214C"/>
                </a:solidFill>
                <a:latin typeface="Calibri"/>
                <a:cs typeface="Calibri"/>
              </a:rPr>
              <a:t>around</a:t>
            </a:r>
            <a:r>
              <a:rPr i="1" spc="-2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i="1">
                <a:solidFill>
                  <a:srgbClr val="1F214C"/>
                </a:solidFill>
                <a:latin typeface="Calibri"/>
                <a:cs typeface="Calibri"/>
              </a:rPr>
              <a:t>new</a:t>
            </a:r>
            <a:r>
              <a:rPr i="1" spc="-1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i="1">
                <a:solidFill>
                  <a:srgbClr val="1F214C"/>
                </a:solidFill>
                <a:latin typeface="Calibri"/>
                <a:cs typeface="Calibri"/>
              </a:rPr>
              <a:t>programs</a:t>
            </a:r>
            <a:r>
              <a:rPr i="1" spc="-2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i="1">
                <a:solidFill>
                  <a:srgbClr val="1F214C"/>
                </a:solidFill>
                <a:latin typeface="Calibri"/>
                <a:cs typeface="Calibri"/>
              </a:rPr>
              <a:t>or</a:t>
            </a:r>
            <a:r>
              <a:rPr i="1" spc="-2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i="1">
                <a:solidFill>
                  <a:srgbClr val="1F214C"/>
                </a:solidFill>
                <a:latin typeface="Calibri"/>
                <a:cs typeface="Calibri"/>
              </a:rPr>
              <a:t>technologies</a:t>
            </a:r>
            <a:r>
              <a:rPr i="1" spc="-2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i="1">
                <a:solidFill>
                  <a:srgbClr val="1F214C"/>
                </a:solidFill>
                <a:latin typeface="Calibri"/>
                <a:cs typeface="Calibri"/>
              </a:rPr>
              <a:t>designed</a:t>
            </a:r>
            <a:r>
              <a:rPr i="1" spc="-1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i="1" spc="-25">
                <a:solidFill>
                  <a:srgbClr val="1F214C"/>
                </a:solidFill>
                <a:latin typeface="Calibri"/>
                <a:cs typeface="Calibri"/>
              </a:rPr>
              <a:t>to </a:t>
            </a:r>
            <a:r>
              <a:rPr i="1">
                <a:solidFill>
                  <a:srgbClr val="1F214C"/>
                </a:solidFill>
                <a:latin typeface="Calibri"/>
                <a:cs typeface="Calibri"/>
              </a:rPr>
              <a:t>help</a:t>
            </a:r>
            <a:r>
              <a:rPr i="1" spc="-2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i="1">
                <a:solidFill>
                  <a:srgbClr val="1F214C"/>
                </a:solidFill>
                <a:latin typeface="Calibri"/>
                <a:cs typeface="Calibri"/>
              </a:rPr>
              <a:t>improve</a:t>
            </a:r>
            <a:r>
              <a:rPr i="1" spc="-3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i="1">
                <a:solidFill>
                  <a:srgbClr val="1F214C"/>
                </a:solidFill>
                <a:latin typeface="Calibri"/>
                <a:cs typeface="Calibri"/>
              </a:rPr>
              <a:t>blood</a:t>
            </a:r>
            <a:r>
              <a:rPr i="1" spc="-2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i="1">
                <a:solidFill>
                  <a:srgbClr val="1F214C"/>
                </a:solidFill>
                <a:latin typeface="Calibri"/>
                <a:cs typeface="Calibri"/>
              </a:rPr>
              <a:t>pressure</a:t>
            </a:r>
            <a:r>
              <a:rPr i="1" spc="-2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i="1" spc="-10">
                <a:solidFill>
                  <a:srgbClr val="1F214C"/>
                </a:solidFill>
                <a:latin typeface="Calibri"/>
                <a:cs typeface="Calibri"/>
              </a:rPr>
              <a:t>control?</a:t>
            </a:r>
            <a:endParaRPr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2283" y="3979627"/>
            <a:ext cx="574978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>
                <a:solidFill>
                  <a:schemeClr val="accent3"/>
                </a:solidFill>
                <a:latin typeface="Calibri"/>
                <a:cs typeface="Calibri"/>
              </a:rPr>
              <a:t>Strength</a:t>
            </a:r>
            <a:r>
              <a:rPr sz="2800" b="1" spc="-30">
                <a:solidFill>
                  <a:schemeClr val="accent3"/>
                </a:solidFill>
                <a:latin typeface="Calibri"/>
                <a:cs typeface="Calibri"/>
              </a:rPr>
              <a:t> </a:t>
            </a:r>
            <a:r>
              <a:rPr sz="2800" b="1">
                <a:solidFill>
                  <a:schemeClr val="accent3"/>
                </a:solidFill>
                <a:latin typeface="Calibri"/>
                <a:cs typeface="Calibri"/>
              </a:rPr>
              <a:t>of</a:t>
            </a:r>
            <a:r>
              <a:rPr sz="2800" b="1" spc="-10">
                <a:solidFill>
                  <a:schemeClr val="accent3"/>
                </a:solidFill>
                <a:latin typeface="Calibri"/>
                <a:cs typeface="Calibri"/>
              </a:rPr>
              <a:t> PCORnet</a:t>
            </a:r>
            <a:endParaRPr sz="2800">
              <a:solidFill>
                <a:schemeClr val="accent3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1675" y="4386027"/>
            <a:ext cx="5753259" cy="1159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115">
              <a:spcBef>
                <a:spcPts val="100"/>
              </a:spcBef>
              <a:buFont typeface="Arial"/>
              <a:buChar char="•"/>
              <a:tabLst>
                <a:tab pos="297815" algn="l"/>
              </a:tabLst>
            </a:pPr>
            <a:r>
              <a:rPr>
                <a:solidFill>
                  <a:srgbClr val="1F214C"/>
                </a:solidFill>
                <a:latin typeface="Calibri"/>
                <a:cs typeface="Calibri"/>
              </a:rPr>
              <a:t>Broad</a:t>
            </a:r>
            <a:r>
              <a:rPr spc="-5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1F214C"/>
                </a:solidFill>
                <a:latin typeface="Calibri"/>
                <a:cs typeface="Calibri"/>
              </a:rPr>
              <a:t>reach</a:t>
            </a:r>
            <a:r>
              <a:rPr spc="-2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1F214C"/>
                </a:solidFill>
                <a:latin typeface="Calibri"/>
                <a:cs typeface="Calibri"/>
              </a:rPr>
              <a:t>into</a:t>
            </a:r>
            <a:r>
              <a:rPr spc="-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1F214C"/>
                </a:solidFill>
                <a:latin typeface="Calibri"/>
                <a:cs typeface="Calibri"/>
              </a:rPr>
              <a:t>a</a:t>
            </a:r>
            <a:r>
              <a:rPr spc="-3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1F214C"/>
                </a:solidFill>
                <a:latin typeface="Calibri"/>
                <a:cs typeface="Calibri"/>
              </a:rPr>
              <a:t>large</a:t>
            </a:r>
            <a:r>
              <a:rPr spc="-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1F214C"/>
                </a:solidFill>
                <a:latin typeface="Calibri"/>
                <a:cs typeface="Calibri"/>
              </a:rPr>
              <a:t>percentage</a:t>
            </a:r>
            <a:r>
              <a:rPr spc="-1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1F214C"/>
                </a:solidFill>
                <a:latin typeface="Calibri"/>
                <a:cs typeface="Calibri"/>
              </a:rPr>
              <a:t>of</a:t>
            </a:r>
            <a:r>
              <a:rPr spc="-2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1F214C"/>
                </a:solidFill>
                <a:latin typeface="Calibri"/>
                <a:cs typeface="Calibri"/>
              </a:rPr>
              <a:t>the</a:t>
            </a:r>
            <a:r>
              <a:rPr spc="-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1F214C"/>
                </a:solidFill>
                <a:latin typeface="Calibri"/>
                <a:cs typeface="Calibri"/>
              </a:rPr>
              <a:t>U.S.</a:t>
            </a:r>
            <a:r>
              <a:rPr spc="-2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pc="-10">
                <a:solidFill>
                  <a:srgbClr val="1F214C"/>
                </a:solidFill>
                <a:latin typeface="Calibri"/>
                <a:cs typeface="Calibri"/>
              </a:rPr>
              <a:t>population</a:t>
            </a:r>
            <a:endParaRPr>
              <a:latin typeface="Calibri"/>
              <a:cs typeface="Calibri"/>
            </a:endParaRPr>
          </a:p>
          <a:p>
            <a:pPr marL="297815" indent="-285115">
              <a:spcBef>
                <a:spcPts val="70"/>
              </a:spcBef>
              <a:buFont typeface="Arial"/>
              <a:buChar char="•"/>
              <a:tabLst>
                <a:tab pos="297815" algn="l"/>
              </a:tabLst>
            </a:pPr>
            <a:r>
              <a:rPr>
                <a:solidFill>
                  <a:srgbClr val="1F214C"/>
                </a:solidFill>
                <a:latin typeface="Calibri"/>
                <a:cs typeface="Calibri"/>
              </a:rPr>
              <a:t>Established</a:t>
            </a:r>
            <a:r>
              <a:rPr spc="-6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1F214C"/>
                </a:solidFill>
                <a:latin typeface="Calibri"/>
                <a:cs typeface="Calibri"/>
              </a:rPr>
              <a:t>connections</a:t>
            </a:r>
            <a:r>
              <a:rPr spc="-4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1F214C"/>
                </a:solidFill>
                <a:latin typeface="Calibri"/>
                <a:cs typeface="Calibri"/>
              </a:rPr>
              <a:t>across</a:t>
            </a:r>
            <a:r>
              <a:rPr spc="-4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1F214C"/>
                </a:solidFill>
                <a:latin typeface="Calibri"/>
                <a:cs typeface="Calibri"/>
              </a:rPr>
              <a:t>major</a:t>
            </a:r>
            <a:r>
              <a:rPr spc="-4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1F214C"/>
                </a:solidFill>
                <a:latin typeface="Calibri"/>
                <a:cs typeface="Calibri"/>
              </a:rPr>
              <a:t>health</a:t>
            </a:r>
            <a:r>
              <a:rPr spc="-4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pc="-10">
                <a:solidFill>
                  <a:srgbClr val="1F214C"/>
                </a:solidFill>
                <a:latin typeface="Calibri"/>
                <a:cs typeface="Calibri"/>
              </a:rPr>
              <a:t>systems</a:t>
            </a:r>
            <a:endParaRPr>
              <a:latin typeface="Calibri"/>
              <a:cs typeface="Calibri"/>
            </a:endParaRPr>
          </a:p>
          <a:p>
            <a:pPr marL="297815" marR="375920" indent="-285750">
              <a:spcBef>
                <a:spcPts val="170"/>
              </a:spcBef>
              <a:buFont typeface="Arial"/>
              <a:buChar char="•"/>
              <a:tabLst>
                <a:tab pos="297815" algn="l"/>
              </a:tabLst>
            </a:pPr>
            <a:r>
              <a:rPr lang="en-US">
                <a:solidFill>
                  <a:srgbClr val="1F214C"/>
                </a:solidFill>
                <a:latin typeface="Calibri"/>
                <a:cs typeface="Calibri"/>
              </a:rPr>
              <a:t>PCORnet®</a:t>
            </a:r>
            <a:r>
              <a:rPr spc="-3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1F214C"/>
                </a:solidFill>
                <a:latin typeface="Calibri"/>
                <a:cs typeface="Calibri"/>
              </a:rPr>
              <a:t>Common</a:t>
            </a:r>
            <a:r>
              <a:rPr spc="-2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1F214C"/>
                </a:solidFill>
                <a:latin typeface="Calibri"/>
                <a:cs typeface="Calibri"/>
              </a:rPr>
              <a:t>Data</a:t>
            </a:r>
            <a:r>
              <a:rPr spc="-3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1F214C"/>
                </a:solidFill>
                <a:latin typeface="Calibri"/>
                <a:cs typeface="Calibri"/>
              </a:rPr>
              <a:t>Model</a:t>
            </a:r>
            <a:r>
              <a:rPr spc="-2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1F214C"/>
                </a:solidFill>
                <a:latin typeface="Calibri"/>
                <a:cs typeface="Calibri"/>
              </a:rPr>
              <a:t>to</a:t>
            </a:r>
            <a:r>
              <a:rPr spc="-1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1F214C"/>
                </a:solidFill>
                <a:latin typeface="Calibri"/>
                <a:cs typeface="Calibri"/>
              </a:rPr>
              <a:t>standardize</a:t>
            </a:r>
            <a:r>
              <a:rPr spc="-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pc="-10">
                <a:solidFill>
                  <a:srgbClr val="1F214C"/>
                </a:solidFill>
                <a:latin typeface="Calibri"/>
                <a:cs typeface="Calibri"/>
              </a:rPr>
              <a:t>disparate </a:t>
            </a:r>
            <a:r>
              <a:rPr>
                <a:solidFill>
                  <a:srgbClr val="1F214C"/>
                </a:solidFill>
                <a:latin typeface="Calibri"/>
                <a:cs typeface="Calibri"/>
              </a:rPr>
              <a:t>electronic</a:t>
            </a:r>
            <a:r>
              <a:rPr spc="-1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1F214C"/>
                </a:solidFill>
                <a:latin typeface="Calibri"/>
                <a:cs typeface="Calibri"/>
              </a:rPr>
              <a:t>health</a:t>
            </a:r>
            <a:r>
              <a:rPr spc="-2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1F214C"/>
                </a:solidFill>
                <a:latin typeface="Calibri"/>
                <a:cs typeface="Calibri"/>
              </a:rPr>
              <a:t>record</a:t>
            </a:r>
            <a:r>
              <a:rPr spc="-1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1F214C"/>
                </a:solidFill>
                <a:latin typeface="Calibri"/>
                <a:cs typeface="Calibri"/>
              </a:rPr>
              <a:t>(EHR)</a:t>
            </a:r>
            <a:r>
              <a:rPr spc="-1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1F214C"/>
                </a:solidFill>
                <a:latin typeface="Calibri"/>
                <a:cs typeface="Calibri"/>
              </a:rPr>
              <a:t>data</a:t>
            </a:r>
            <a:r>
              <a:rPr spc="-1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pc="-10">
                <a:solidFill>
                  <a:srgbClr val="1F214C"/>
                </a:solidFill>
                <a:latin typeface="Calibri"/>
                <a:cs typeface="Calibri"/>
              </a:rPr>
              <a:t>codes</a:t>
            </a:r>
            <a:endParaRPr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81877" y="2082084"/>
            <a:ext cx="3667211" cy="3338158"/>
          </a:xfrm>
          <a:prstGeom prst="rect">
            <a:avLst/>
          </a:prstGeom>
          <a:solidFill>
            <a:srgbClr val="73B642">
              <a:alpha val="19999"/>
            </a:srgbClr>
          </a:solidFill>
        </p:spPr>
        <p:txBody>
          <a:bodyPr vert="horz" wrap="square" lIns="0" tIns="67945" rIns="0" bIns="91440" rtlCol="0">
            <a:spAutoFit/>
          </a:bodyPr>
          <a:lstStyle/>
          <a:p>
            <a:pPr marL="91440">
              <a:lnSpc>
                <a:spcPct val="101000"/>
              </a:lnSpc>
              <a:spcBef>
                <a:spcPts val="535"/>
              </a:spcBef>
            </a:pPr>
            <a:r>
              <a:rPr sz="2800" b="1">
                <a:solidFill>
                  <a:schemeClr val="accent3"/>
                </a:solidFill>
                <a:latin typeface="Calibri"/>
                <a:cs typeface="Calibri"/>
              </a:rPr>
              <a:t>Study</a:t>
            </a:r>
            <a:r>
              <a:rPr sz="2800" b="1" spc="-40">
                <a:solidFill>
                  <a:schemeClr val="accent3"/>
                </a:solidFill>
                <a:latin typeface="Calibri"/>
                <a:cs typeface="Calibri"/>
              </a:rPr>
              <a:t> </a:t>
            </a:r>
            <a:r>
              <a:rPr sz="2800" b="1" spc="-10">
                <a:solidFill>
                  <a:schemeClr val="accent3"/>
                </a:solidFill>
                <a:latin typeface="Calibri"/>
                <a:cs typeface="Calibri"/>
              </a:rPr>
              <a:t>Snapshot</a:t>
            </a:r>
            <a:endParaRPr sz="2800">
              <a:solidFill>
                <a:schemeClr val="accent3"/>
              </a:solidFill>
              <a:latin typeface="Calibri"/>
              <a:cs typeface="Calibri"/>
            </a:endParaRPr>
          </a:p>
          <a:p>
            <a:pPr marL="90170" marR="729615">
              <a:lnSpc>
                <a:spcPct val="101000"/>
              </a:lnSpc>
              <a:spcBef>
                <a:spcPts val="905"/>
              </a:spcBef>
              <a:buClr>
                <a:srgbClr val="92D050"/>
              </a:buClr>
              <a:buSzPct val="107142"/>
              <a:tabLst>
                <a:tab pos="285750" algn="l"/>
              </a:tabLst>
            </a:pPr>
            <a:r>
              <a:rPr b="1">
                <a:solidFill>
                  <a:srgbClr val="0F2236"/>
                </a:solidFill>
                <a:latin typeface="Calibri"/>
                <a:cs typeface="Calibri"/>
              </a:rPr>
              <a:t>Platform</a:t>
            </a:r>
            <a:r>
              <a:rPr b="1" spc="-55">
                <a:solidFill>
                  <a:srgbClr val="0F2236"/>
                </a:solidFill>
                <a:latin typeface="Calibri"/>
                <a:cs typeface="Calibri"/>
              </a:rPr>
              <a:t> </a:t>
            </a:r>
            <a:r>
              <a:rPr b="1">
                <a:solidFill>
                  <a:srgbClr val="0F2236"/>
                </a:solidFill>
                <a:latin typeface="Calibri"/>
                <a:cs typeface="Calibri"/>
              </a:rPr>
              <a:t>supported</a:t>
            </a:r>
            <a:r>
              <a:rPr b="1" spc="-55">
                <a:solidFill>
                  <a:srgbClr val="0F2236"/>
                </a:solidFill>
                <a:latin typeface="Calibri"/>
                <a:cs typeface="Calibri"/>
              </a:rPr>
              <a:t> </a:t>
            </a:r>
            <a:r>
              <a:rPr b="1" spc="-10">
                <a:solidFill>
                  <a:srgbClr val="0F2236"/>
                </a:solidFill>
                <a:latin typeface="Calibri"/>
                <a:cs typeface="Calibri"/>
              </a:rPr>
              <a:t>three demonstration</a:t>
            </a:r>
            <a:r>
              <a:rPr b="1" spc="50">
                <a:solidFill>
                  <a:srgbClr val="0F2236"/>
                </a:solidFill>
                <a:latin typeface="Calibri"/>
                <a:cs typeface="Calibri"/>
              </a:rPr>
              <a:t> </a:t>
            </a:r>
            <a:r>
              <a:rPr b="1" spc="-10">
                <a:solidFill>
                  <a:srgbClr val="0F2236"/>
                </a:solidFill>
                <a:latin typeface="Calibri"/>
                <a:cs typeface="Calibri"/>
              </a:rPr>
              <a:t>studies:</a:t>
            </a:r>
            <a:endParaRPr>
              <a:latin typeface="Calibri"/>
              <a:cs typeface="Calibri"/>
            </a:endParaRPr>
          </a:p>
          <a:p>
            <a:pPr marL="286385" marR="1177925" indent="-195580">
              <a:lnSpc>
                <a:spcPct val="101000"/>
              </a:lnSpc>
              <a:spcBef>
                <a:spcPts val="885"/>
              </a:spcBef>
              <a:buClr>
                <a:schemeClr val="tx2"/>
              </a:buClr>
              <a:buSzPct val="107142"/>
              <a:buFont typeface="Arial"/>
              <a:buChar char="•"/>
              <a:tabLst>
                <a:tab pos="286385" algn="l"/>
              </a:tabLst>
            </a:pPr>
            <a:r>
              <a:rPr b="1">
                <a:latin typeface="Calibri"/>
                <a:cs typeface="Calibri"/>
              </a:rPr>
              <a:t>BP</a:t>
            </a:r>
            <a:r>
              <a:rPr b="1" spc="-15">
                <a:latin typeface="Calibri"/>
                <a:cs typeface="Calibri"/>
              </a:rPr>
              <a:t> </a:t>
            </a:r>
            <a:r>
              <a:rPr b="1">
                <a:latin typeface="Calibri"/>
                <a:cs typeface="Calibri"/>
              </a:rPr>
              <a:t>Track</a:t>
            </a:r>
            <a:r>
              <a:rPr>
                <a:latin typeface="Calibri"/>
                <a:cs typeface="Calibri"/>
              </a:rPr>
              <a:t>,</a:t>
            </a:r>
            <a:r>
              <a:rPr spc="-15">
                <a:latin typeface="Calibri"/>
                <a:cs typeface="Calibri"/>
              </a:rPr>
              <a:t> </a:t>
            </a:r>
            <a:r>
              <a:rPr>
                <a:latin typeface="Calibri"/>
                <a:cs typeface="Calibri"/>
              </a:rPr>
              <a:t>a</a:t>
            </a:r>
            <a:r>
              <a:rPr spc="-10">
                <a:latin typeface="Calibri"/>
                <a:cs typeface="Calibri"/>
              </a:rPr>
              <a:t> national </a:t>
            </a:r>
            <a:r>
              <a:rPr>
                <a:latin typeface="Calibri"/>
                <a:cs typeface="Calibri"/>
              </a:rPr>
              <a:t>surveillance</a:t>
            </a:r>
            <a:r>
              <a:rPr spc="-20">
                <a:latin typeface="Calibri"/>
                <a:cs typeface="Calibri"/>
              </a:rPr>
              <a:t> </a:t>
            </a:r>
            <a:r>
              <a:rPr spc="-10">
                <a:latin typeface="Calibri"/>
                <a:cs typeface="Calibri"/>
              </a:rPr>
              <a:t>project</a:t>
            </a:r>
            <a:endParaRPr>
              <a:latin typeface="Calibri"/>
              <a:cs typeface="Calibri"/>
            </a:endParaRPr>
          </a:p>
          <a:p>
            <a:pPr marL="285750" marR="420370" indent="-194945">
              <a:lnSpc>
                <a:spcPct val="101000"/>
              </a:lnSpc>
              <a:spcBef>
                <a:spcPts val="1010"/>
              </a:spcBef>
              <a:buClr>
                <a:schemeClr val="tx2"/>
              </a:buClr>
              <a:buSzPct val="107142"/>
              <a:buFont typeface="Arial"/>
              <a:buChar char="•"/>
              <a:tabLst>
                <a:tab pos="285750" algn="l"/>
              </a:tabLst>
            </a:pPr>
            <a:r>
              <a:rPr b="1">
                <a:latin typeface="Calibri"/>
                <a:cs typeface="Calibri"/>
              </a:rPr>
              <a:t>BP MAP</a:t>
            </a:r>
            <a:r>
              <a:rPr>
                <a:latin typeface="Calibri"/>
                <a:cs typeface="Calibri"/>
              </a:rPr>
              <a:t>,</a:t>
            </a:r>
            <a:r>
              <a:rPr spc="-10">
                <a:latin typeface="Calibri"/>
                <a:cs typeface="Calibri"/>
              </a:rPr>
              <a:t> </a:t>
            </a:r>
            <a:r>
              <a:rPr>
                <a:latin typeface="Calibri"/>
                <a:cs typeface="Calibri"/>
              </a:rPr>
              <a:t>a cluster</a:t>
            </a:r>
            <a:r>
              <a:rPr lang="en-US" spc="-10">
                <a:latin typeface="Calibri"/>
                <a:cs typeface="Calibri"/>
              </a:rPr>
              <a:t>-</a:t>
            </a:r>
            <a:r>
              <a:rPr spc="-10">
                <a:latin typeface="Calibri"/>
                <a:cs typeface="Calibri"/>
              </a:rPr>
              <a:t>randomized </a:t>
            </a:r>
            <a:r>
              <a:rPr>
                <a:latin typeface="Calibri"/>
                <a:cs typeface="Calibri"/>
              </a:rPr>
              <a:t>controlled</a:t>
            </a:r>
            <a:r>
              <a:rPr spc="-40">
                <a:latin typeface="Calibri"/>
                <a:cs typeface="Calibri"/>
              </a:rPr>
              <a:t> </a:t>
            </a:r>
            <a:r>
              <a:rPr spc="-20">
                <a:latin typeface="Calibri"/>
                <a:cs typeface="Calibri"/>
              </a:rPr>
              <a:t>trial</a:t>
            </a:r>
            <a:endParaRPr>
              <a:latin typeface="Calibri"/>
              <a:cs typeface="Calibri"/>
            </a:endParaRPr>
          </a:p>
          <a:p>
            <a:pPr marL="286385" marR="551180" indent="-195580">
              <a:lnSpc>
                <a:spcPct val="101000"/>
              </a:lnSpc>
              <a:spcBef>
                <a:spcPts val="1215"/>
              </a:spcBef>
              <a:buClr>
                <a:schemeClr val="tx2"/>
              </a:buClr>
              <a:buSzPct val="107142"/>
              <a:buFont typeface="Arial"/>
              <a:buChar char="•"/>
              <a:tabLst>
                <a:tab pos="286385" algn="l"/>
              </a:tabLst>
            </a:pPr>
            <a:r>
              <a:rPr b="1">
                <a:latin typeface="Calibri"/>
                <a:cs typeface="Calibri"/>
              </a:rPr>
              <a:t>BP</a:t>
            </a:r>
            <a:r>
              <a:rPr b="1" spc="-15">
                <a:latin typeface="Calibri"/>
                <a:cs typeface="Calibri"/>
              </a:rPr>
              <a:t> </a:t>
            </a:r>
            <a:r>
              <a:rPr b="1">
                <a:latin typeface="Calibri"/>
                <a:cs typeface="Calibri"/>
              </a:rPr>
              <a:t>Home</a:t>
            </a:r>
            <a:r>
              <a:rPr>
                <a:latin typeface="Calibri"/>
                <a:cs typeface="Calibri"/>
              </a:rPr>
              <a:t>,</a:t>
            </a:r>
            <a:r>
              <a:rPr spc="-10">
                <a:latin typeface="Calibri"/>
                <a:cs typeface="Calibri"/>
              </a:rPr>
              <a:t> </a:t>
            </a:r>
            <a:r>
              <a:rPr lang="en-US">
                <a:latin typeface="Calibri"/>
                <a:cs typeface="Calibri"/>
              </a:rPr>
              <a:t>an individual patient-randomized trial</a:t>
            </a:r>
            <a:endParaRPr>
              <a:latin typeface="Calibri"/>
              <a:cs typeface="Calibri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F0CE94CE-4CBF-E76C-167B-A8AC5CA14C36}"/>
              </a:ext>
            </a:extLst>
          </p:cNvPr>
          <p:cNvSpPr txBox="1"/>
          <p:nvPr/>
        </p:nvSpPr>
        <p:spPr>
          <a:xfrm>
            <a:off x="11770360" y="6559457"/>
            <a:ext cx="421640" cy="298543"/>
          </a:xfrm>
          <a:prstGeom prst="rect">
            <a:avLst/>
          </a:prstGeom>
        </p:spPr>
        <p:txBody>
          <a:bodyPr vert="horz" wrap="square" lIns="0" tIns="0" rIns="155448" bIns="128016" rtlCol="0">
            <a:spAutoFit/>
          </a:bodyPr>
          <a:lstStyle/>
          <a:p>
            <a:pPr marL="12700">
              <a:spcBef>
                <a:spcPts val="45"/>
              </a:spcBef>
            </a:pPr>
            <a:fld id="{ED6B9A79-EA30-2A43-8BB4-269B81FE9FBB}" type="slidenum">
              <a:rPr lang="en-US" sz="1100" spc="-25">
                <a:solidFill>
                  <a:schemeClr val="bg1"/>
                </a:solidFill>
                <a:latin typeface="Calibri"/>
                <a:cs typeface="Calibri"/>
              </a:rPr>
              <a:t>20</a:t>
            </a:fld>
            <a:endParaRPr sz="110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499" y="2058498"/>
            <a:ext cx="9104551" cy="42683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04907" y="2645155"/>
            <a:ext cx="3468370" cy="1617621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>
            <a:defPPr>
              <a:defRPr lang="en-US"/>
            </a:defPPr>
            <a:lvl1pPr marL="184150" marR="5080" indent="-171450">
              <a:lnSpc>
                <a:spcPct val="92600"/>
              </a:lnSpc>
              <a:spcBef>
                <a:spcPts val="259"/>
              </a:spcBef>
              <a:buFont typeface="Arial"/>
              <a:buChar char="•"/>
              <a:tabLst>
                <a:tab pos="184150" algn="l"/>
              </a:tabLst>
              <a:defRPr>
                <a:solidFill>
                  <a:srgbClr val="1F214C"/>
                </a:solidFill>
                <a:latin typeface="Calibri"/>
                <a:cs typeface="Calibri"/>
              </a:defRPr>
            </a:lvl1pPr>
          </a:lstStyle>
          <a:p>
            <a:r>
              <a:t>Pragmatic design allowed for direct patient engagement and collection of patient-generated health data (Eureka)</a:t>
            </a:r>
          </a:p>
          <a:p>
            <a:r>
              <a:rPr lang="en-US"/>
              <a:t>Assessed EHR data from 25 health systems participating in PCORnet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1675" y="755025"/>
            <a:ext cx="11047413" cy="958723"/>
          </a:xfrm>
        </p:spPr>
        <p:txBody>
          <a:bodyPr vert="horz" wrap="square" lIns="0" tIns="211835" rIns="0" bIns="0" rtlCol="0" anchor="ctr" anchorCtr="0">
            <a:spAutoFit/>
          </a:bodyPr>
          <a:lstStyle/>
          <a:p>
            <a:r>
              <a:rPr lang="en-US"/>
              <a:t>Blood Pressure Control Laboratory</a:t>
            </a:r>
          </a:p>
          <a:p>
            <a:r>
              <a:rPr lang="en-US" sz="2000" b="0">
                <a:solidFill>
                  <a:schemeClr val="tx1"/>
                </a:solidFill>
              </a:rPr>
              <a:t>Comparing Ways for Patients, Doctors, and Clinics to Improve Blood Pressure Control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4294967295"/>
          </p:nvPr>
        </p:nvSpPr>
        <p:spPr>
          <a:xfrm>
            <a:off x="6055434" y="2640215"/>
            <a:ext cx="4474778" cy="1913728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84150" marR="5080" indent="-171450" defTabSz="457200">
              <a:lnSpc>
                <a:spcPct val="92600"/>
              </a:lnSpc>
              <a:spcBef>
                <a:spcPts val="259"/>
              </a:spcBef>
              <a:buFont typeface="Arial"/>
              <a:buChar char="•"/>
              <a:tabLst>
                <a:tab pos="184150" algn="l"/>
              </a:tabLst>
            </a:pPr>
            <a:r>
              <a:rPr sz="1800">
                <a:solidFill>
                  <a:srgbClr val="1F214C"/>
                </a:solidFill>
                <a:latin typeface="Calibri"/>
                <a:cs typeface="Calibri"/>
              </a:rPr>
              <a:t>Development of the novel platform was featured in </a:t>
            </a:r>
            <a:r>
              <a:rPr sz="1800" i="1">
                <a:solidFill>
                  <a:srgbClr val="1F214C"/>
                </a:solidFill>
                <a:latin typeface="Calibri"/>
                <a:cs typeface="Calibri"/>
              </a:rPr>
              <a:t>Circulation: Cardiovascular and Quality Outcomes</a:t>
            </a:r>
          </a:p>
          <a:p>
            <a:pPr marL="184150" marR="5080" indent="-171450" defTabSz="457200">
              <a:lnSpc>
                <a:spcPct val="92600"/>
              </a:lnSpc>
              <a:spcBef>
                <a:spcPts val="259"/>
              </a:spcBef>
              <a:buFont typeface="Arial"/>
              <a:buChar char="•"/>
              <a:tabLst>
                <a:tab pos="184150" algn="l"/>
              </a:tabLst>
            </a:pPr>
            <a:r>
              <a:rPr sz="1800">
                <a:solidFill>
                  <a:srgbClr val="1F214C"/>
                </a:solidFill>
                <a:latin typeface="Calibri"/>
                <a:cs typeface="Calibri"/>
              </a:rPr>
              <a:t>Results from BP Track featured in the</a:t>
            </a:r>
            <a:br>
              <a:rPr lang="en-US" sz="1800">
                <a:solidFill>
                  <a:srgbClr val="1F214C"/>
                </a:solidFill>
                <a:latin typeface="Calibri"/>
                <a:cs typeface="Calibri"/>
              </a:rPr>
            </a:br>
            <a:r>
              <a:rPr sz="1800" i="1">
                <a:solidFill>
                  <a:srgbClr val="1F214C"/>
                </a:solidFill>
                <a:latin typeface="Calibri"/>
                <a:cs typeface="Calibri"/>
              </a:rPr>
              <a:t>Journal of </a:t>
            </a:r>
            <a:r>
              <a:rPr lang="en-US" sz="1800" i="1">
                <a:solidFill>
                  <a:srgbClr val="1F214C"/>
                </a:solidFill>
                <a:latin typeface="Calibri"/>
                <a:cs typeface="Calibri"/>
              </a:rPr>
              <a:t>the </a:t>
            </a:r>
            <a:r>
              <a:rPr sz="1800" i="1">
                <a:solidFill>
                  <a:srgbClr val="1F214C"/>
                </a:solidFill>
                <a:latin typeface="Calibri"/>
                <a:cs typeface="Calibri"/>
              </a:rPr>
              <a:t>American Heart Association</a:t>
            </a:r>
          </a:p>
          <a:p>
            <a:pPr marL="184150" marR="5080" indent="-171450" defTabSz="457200">
              <a:lnSpc>
                <a:spcPct val="92600"/>
              </a:lnSpc>
              <a:spcBef>
                <a:spcPts val="259"/>
              </a:spcBef>
              <a:buFont typeface="Arial"/>
              <a:buChar char="•"/>
              <a:tabLst>
                <a:tab pos="184150" algn="l"/>
              </a:tabLst>
            </a:pPr>
            <a:r>
              <a:rPr sz="1800">
                <a:solidFill>
                  <a:srgbClr val="1F214C"/>
                </a:solidFill>
                <a:latin typeface="Calibri"/>
                <a:cs typeface="Calibri"/>
              </a:rPr>
              <a:t>Results from BP Home featured in </a:t>
            </a:r>
            <a:r>
              <a:rPr sz="1800" i="1">
                <a:solidFill>
                  <a:srgbClr val="1F214C"/>
                </a:solidFill>
                <a:latin typeface="Calibri"/>
                <a:cs typeface="Calibri"/>
              </a:rPr>
              <a:t>JAMA Internal Medicine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713621" y="4714617"/>
            <a:ext cx="8683625" cy="183515"/>
            <a:chOff x="189620" y="4714616"/>
            <a:chExt cx="8683625" cy="183515"/>
          </a:xfrm>
        </p:grpSpPr>
        <p:sp>
          <p:nvSpPr>
            <p:cNvPr id="7" name="object 7"/>
            <p:cNvSpPr/>
            <p:nvPr/>
          </p:nvSpPr>
          <p:spPr>
            <a:xfrm>
              <a:off x="195652" y="4723199"/>
              <a:ext cx="8671560" cy="0"/>
            </a:xfrm>
            <a:custGeom>
              <a:avLst/>
              <a:gdLst/>
              <a:ahLst/>
              <a:cxnLst/>
              <a:rect l="l" t="t" r="r" b="b"/>
              <a:pathLst>
                <a:path w="8671560">
                  <a:moveTo>
                    <a:pt x="0" y="0"/>
                  </a:moveTo>
                  <a:lnTo>
                    <a:pt x="8671036" y="0"/>
                  </a:lnTo>
                </a:path>
              </a:pathLst>
            </a:custGeom>
            <a:ln w="11924">
              <a:solidFill>
                <a:srgbClr val="1F21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80731" y="4720648"/>
              <a:ext cx="0" cy="171450"/>
            </a:xfrm>
            <a:custGeom>
              <a:avLst/>
              <a:gdLst/>
              <a:ahLst/>
              <a:cxnLst/>
              <a:rect l="l" t="t" r="r" b="b"/>
              <a:pathLst>
                <a:path h="171450">
                  <a:moveTo>
                    <a:pt x="0" y="0"/>
                  </a:moveTo>
                  <a:lnTo>
                    <a:pt x="0" y="171411"/>
                  </a:lnTo>
                </a:path>
              </a:pathLst>
            </a:custGeom>
            <a:ln w="11924">
              <a:solidFill>
                <a:srgbClr val="1F21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131663" y="4776724"/>
            <a:ext cx="5953125" cy="1156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2800" b="1" spc="-10">
                <a:solidFill>
                  <a:srgbClr val="1F214C"/>
                </a:solidFill>
                <a:latin typeface="Calibri"/>
                <a:cs typeface="Calibri"/>
              </a:rPr>
              <a:t>Takeaway</a:t>
            </a:r>
            <a:endParaRPr sz="2800">
              <a:latin typeface="Calibri"/>
              <a:cs typeface="Calibri"/>
            </a:endParaRPr>
          </a:p>
          <a:p>
            <a:pPr marL="12065" marR="5080" algn="ctr">
              <a:lnSpc>
                <a:spcPts val="1800"/>
              </a:lnSpc>
              <a:spcBef>
                <a:spcPts val="185"/>
              </a:spcBef>
            </a:pPr>
            <a:r>
              <a:rPr sz="1600" b="1" spc="-10">
                <a:solidFill>
                  <a:srgbClr val="3B3838"/>
                </a:solidFill>
                <a:latin typeface="Calibri"/>
                <a:cs typeface="Calibri"/>
              </a:rPr>
              <a:t>PCORnet</a:t>
            </a:r>
            <a:r>
              <a:rPr sz="1600" b="1" spc="-9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>
                <a:solidFill>
                  <a:srgbClr val="3B3838"/>
                </a:solidFill>
                <a:latin typeface="Calibri"/>
                <a:cs typeface="Calibri"/>
              </a:rPr>
              <a:t>can</a:t>
            </a:r>
            <a:r>
              <a:rPr sz="1600" b="1" spc="-7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>
                <a:solidFill>
                  <a:srgbClr val="3B3838"/>
                </a:solidFill>
                <a:latin typeface="Calibri"/>
                <a:cs typeface="Calibri"/>
              </a:rPr>
              <a:t>be</a:t>
            </a:r>
            <a:r>
              <a:rPr sz="1600" b="1" spc="-4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>
                <a:solidFill>
                  <a:srgbClr val="3B3838"/>
                </a:solidFill>
                <a:latin typeface="Calibri"/>
                <a:cs typeface="Calibri"/>
              </a:rPr>
              <a:t>used</a:t>
            </a:r>
            <a:r>
              <a:rPr sz="1600" b="1" spc="-2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>
                <a:solidFill>
                  <a:srgbClr val="3B3838"/>
                </a:solidFill>
                <a:latin typeface="Calibri"/>
                <a:cs typeface="Calibri"/>
              </a:rPr>
              <a:t>to</a:t>
            </a:r>
            <a:r>
              <a:rPr sz="1600" b="1" spc="-3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spc="-20">
                <a:solidFill>
                  <a:srgbClr val="3B3838"/>
                </a:solidFill>
                <a:latin typeface="Calibri"/>
                <a:cs typeface="Calibri"/>
              </a:rPr>
              <a:t>accelerate</a:t>
            </a:r>
            <a:r>
              <a:rPr sz="1600" b="1" spc="-5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spc="-10">
                <a:solidFill>
                  <a:srgbClr val="3B3838"/>
                </a:solidFill>
                <a:latin typeface="Calibri"/>
                <a:cs typeface="Calibri"/>
              </a:rPr>
              <a:t>evidence</a:t>
            </a:r>
            <a:r>
              <a:rPr sz="1600" b="1" spc="-6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spc="-10">
                <a:solidFill>
                  <a:srgbClr val="3B3838"/>
                </a:solidFill>
                <a:latin typeface="Calibri"/>
                <a:cs typeface="Calibri"/>
              </a:rPr>
              <a:t>generation</a:t>
            </a:r>
            <a:r>
              <a:rPr sz="1600" b="1" spc="-4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>
                <a:solidFill>
                  <a:srgbClr val="3B3838"/>
                </a:solidFill>
                <a:latin typeface="Calibri"/>
                <a:cs typeface="Calibri"/>
              </a:rPr>
              <a:t>and</a:t>
            </a:r>
            <a:r>
              <a:rPr sz="1600" b="1" spc="-2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spc="-10">
                <a:solidFill>
                  <a:srgbClr val="3B3838"/>
                </a:solidFill>
                <a:latin typeface="Calibri"/>
                <a:cs typeface="Calibri"/>
              </a:rPr>
              <a:t>translation </a:t>
            </a:r>
            <a:r>
              <a:rPr sz="1600" b="1">
                <a:solidFill>
                  <a:srgbClr val="3B3838"/>
                </a:solidFill>
                <a:latin typeface="Calibri"/>
                <a:cs typeface="Calibri"/>
              </a:rPr>
              <a:t>of</a:t>
            </a:r>
            <a:r>
              <a:rPr sz="1600" b="1" spc="-6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spc="-10">
                <a:solidFill>
                  <a:srgbClr val="3B3838"/>
                </a:solidFill>
                <a:latin typeface="Calibri"/>
                <a:cs typeface="Calibri"/>
              </a:rPr>
              <a:t>innovative</a:t>
            </a:r>
            <a:r>
              <a:rPr sz="1600" b="1" spc="-7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spc="-10">
                <a:solidFill>
                  <a:srgbClr val="3B3838"/>
                </a:solidFill>
                <a:latin typeface="Calibri"/>
                <a:cs typeface="Calibri"/>
              </a:rPr>
              <a:t>healthcare</a:t>
            </a:r>
            <a:r>
              <a:rPr sz="1600" b="1" spc="-8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spc="-10">
                <a:solidFill>
                  <a:srgbClr val="3B3838"/>
                </a:solidFill>
                <a:latin typeface="Calibri"/>
                <a:cs typeface="Calibri"/>
              </a:rPr>
              <a:t>delivery</a:t>
            </a:r>
            <a:r>
              <a:rPr sz="1600" b="1" spc="-5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spc="-10">
                <a:solidFill>
                  <a:srgbClr val="3B3838"/>
                </a:solidFill>
                <a:latin typeface="Calibri"/>
                <a:cs typeface="Calibri"/>
              </a:rPr>
              <a:t>solutions</a:t>
            </a:r>
            <a:r>
              <a:rPr sz="1600" b="1" spc="-7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>
                <a:solidFill>
                  <a:srgbClr val="3B3838"/>
                </a:solidFill>
                <a:latin typeface="Calibri"/>
                <a:cs typeface="Calibri"/>
              </a:rPr>
              <a:t>into</a:t>
            </a:r>
            <a:r>
              <a:rPr sz="1600" b="1" spc="-5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spc="-10">
                <a:solidFill>
                  <a:srgbClr val="3B3838"/>
                </a:solidFill>
                <a:latin typeface="Calibri"/>
                <a:cs typeface="Calibri"/>
              </a:rPr>
              <a:t>major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760"/>
              </a:lnSpc>
            </a:pPr>
            <a:r>
              <a:rPr sz="1600" b="1" spc="-10">
                <a:solidFill>
                  <a:srgbClr val="3B3838"/>
                </a:solidFill>
                <a:latin typeface="Calibri"/>
                <a:cs typeface="Calibri"/>
              </a:rPr>
              <a:t>population</a:t>
            </a:r>
            <a:r>
              <a:rPr sz="1600" b="1" spc="-6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spc="-10">
                <a:solidFill>
                  <a:srgbClr val="3B3838"/>
                </a:solidFill>
                <a:latin typeface="Calibri"/>
                <a:cs typeface="Calibri"/>
              </a:rPr>
              <a:t>health</a:t>
            </a:r>
            <a:r>
              <a:rPr sz="1600" b="1" spc="-6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spc="-10">
                <a:solidFill>
                  <a:srgbClr val="3B3838"/>
                </a:solidFill>
                <a:latin typeface="Calibri"/>
                <a:cs typeface="Calibri"/>
              </a:rPr>
              <a:t>benefits.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858652" y="4605186"/>
            <a:ext cx="8809355" cy="208279"/>
            <a:chOff x="334651" y="4605185"/>
            <a:chExt cx="8809355" cy="208279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12340" y="4605185"/>
              <a:ext cx="131658" cy="20776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34651" y="4723199"/>
              <a:ext cx="8671560" cy="0"/>
            </a:xfrm>
            <a:custGeom>
              <a:avLst/>
              <a:gdLst/>
              <a:ahLst/>
              <a:cxnLst/>
              <a:rect l="l" t="t" r="r" b="b"/>
              <a:pathLst>
                <a:path w="8671560">
                  <a:moveTo>
                    <a:pt x="0" y="0"/>
                  </a:moveTo>
                  <a:lnTo>
                    <a:pt x="8671036" y="0"/>
                  </a:lnTo>
                </a:path>
              </a:pathLst>
            </a:custGeom>
            <a:ln w="11924">
              <a:solidFill>
                <a:srgbClr val="1F21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6">
            <a:extLst>
              <a:ext uri="{FF2B5EF4-FFF2-40B4-BE49-F238E27FC236}">
                <a16:creationId xmlns:a16="http://schemas.microsoft.com/office/drawing/2014/main" id="{7CC74ECF-262B-B213-D1D5-AF6B7F878E82}"/>
              </a:ext>
            </a:extLst>
          </p:cNvPr>
          <p:cNvSpPr txBox="1"/>
          <p:nvPr/>
        </p:nvSpPr>
        <p:spPr>
          <a:xfrm>
            <a:off x="11770360" y="6559457"/>
            <a:ext cx="421640" cy="298543"/>
          </a:xfrm>
          <a:prstGeom prst="rect">
            <a:avLst/>
          </a:prstGeom>
        </p:spPr>
        <p:txBody>
          <a:bodyPr vert="horz" wrap="square" lIns="0" tIns="0" rIns="155448" bIns="128016" rtlCol="0">
            <a:spAutoFit/>
          </a:bodyPr>
          <a:lstStyle/>
          <a:p>
            <a:pPr marL="12700">
              <a:spcBef>
                <a:spcPts val="45"/>
              </a:spcBef>
            </a:pPr>
            <a:fld id="{ED6B9A79-EA30-2A43-8BB4-269B81FE9FBB}" type="slidenum">
              <a:rPr lang="en-US" sz="1100" spc="-25">
                <a:solidFill>
                  <a:schemeClr val="bg1"/>
                </a:solidFill>
                <a:latin typeface="Calibri"/>
                <a:cs typeface="Calibri"/>
              </a:rPr>
              <a:t>21</a:t>
            </a:fld>
            <a:endParaRPr sz="11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F0F13FEF-7586-E8CF-E083-F48F638A1816}"/>
              </a:ext>
            </a:extLst>
          </p:cNvPr>
          <p:cNvSpPr txBox="1"/>
          <p:nvPr/>
        </p:nvSpPr>
        <p:spPr>
          <a:xfrm>
            <a:off x="1999370" y="2041871"/>
            <a:ext cx="821372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31445" algn="ctr">
              <a:lnSpc>
                <a:spcPct val="100000"/>
              </a:lnSpc>
              <a:spcBef>
                <a:spcPts val="100"/>
              </a:spcBef>
            </a:pPr>
            <a:r>
              <a:rPr sz="2800" b="1" spc="-10">
                <a:solidFill>
                  <a:srgbClr val="1F214C"/>
                </a:solidFill>
                <a:latin typeface="Calibri"/>
                <a:cs typeface="Calibri"/>
              </a:rPr>
              <a:t>IMPACT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0181" y="3588137"/>
            <a:ext cx="6481481" cy="50767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2404" y="4200920"/>
            <a:ext cx="2128492" cy="2060273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01748" y="728472"/>
            <a:ext cx="11047227" cy="910114"/>
          </a:xfrm>
        </p:spPr>
        <p:txBody>
          <a:bodyPr vert="horz" wrap="square" lIns="0" tIns="397764" rIns="0" bIns="0" rtlCol="0" anchor="ctr" anchorCtr="0">
            <a:spAutoFit/>
          </a:bodyPr>
          <a:lstStyle/>
          <a:p>
            <a:r>
              <a:rPr lang="en-US"/>
              <a:t>PCORnet Resources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08314" y="1638586"/>
            <a:ext cx="11040774" cy="1304973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03200" marR="5080" indent="-190500">
              <a:lnSpc>
                <a:spcPct val="96000"/>
              </a:lnSpc>
              <a:spcBef>
                <a:spcPts val="600"/>
              </a:spcBef>
              <a:buClr>
                <a:srgbClr val="043C88"/>
              </a:buClr>
              <a:buSzPct val="111764"/>
              <a:buFont typeface="Arial"/>
              <a:buChar char="•"/>
              <a:tabLst>
                <a:tab pos="203200" algn="l"/>
              </a:tabLst>
            </a:pP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Materials</a:t>
            </a:r>
            <a:r>
              <a:rPr sz="2000" spc="-6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developed</a:t>
            </a:r>
            <a:r>
              <a:rPr sz="2000" spc="-4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using</a:t>
            </a:r>
            <a:r>
              <a:rPr sz="2000" spc="-3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lang="en-US" sz="2000">
                <a:solidFill>
                  <a:srgbClr val="1F214C"/>
                </a:solidFill>
                <a:latin typeface="Calibri"/>
                <a:cs typeface="Calibri"/>
              </a:rPr>
              <a:t>PCORnet</a:t>
            </a:r>
            <a:r>
              <a:rPr sz="2000" spc="-3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are</a:t>
            </a:r>
            <a:r>
              <a:rPr sz="2000" spc="-2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shared</a:t>
            </a:r>
            <a:r>
              <a:rPr sz="2000" spc="-4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to</a:t>
            </a:r>
            <a:r>
              <a:rPr sz="2000" spc="-3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promote</a:t>
            </a:r>
            <a:r>
              <a:rPr sz="2000" spc="-2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lessons</a:t>
            </a:r>
            <a:r>
              <a:rPr sz="2000" spc="-4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learned</a:t>
            </a:r>
            <a:r>
              <a:rPr sz="2000" spc="-4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lang="en-US" sz="2000">
                <a:solidFill>
                  <a:srgbClr val="1F214C"/>
                </a:solidFill>
                <a:latin typeface="Calibri"/>
                <a:cs typeface="Calibri"/>
              </a:rPr>
              <a:t>and best practices in the Knowledge Repository located in the Resources section of</a:t>
            </a:r>
            <a:r>
              <a:rPr sz="2000" spc="-6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lang="en-US" sz="2000" b="1" u="sng" spc="-10">
                <a:solidFill>
                  <a:srgbClr val="543C99"/>
                </a:solidFill>
                <a:uFill>
                  <a:solidFill>
                    <a:srgbClr val="543C99"/>
                  </a:solidFill>
                </a:u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PCORnet.org</a:t>
            </a:r>
            <a:r>
              <a:rPr sz="2000" b="1" spc="-10">
                <a:solidFill>
                  <a:srgbClr val="1F214C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203200" marR="220345" indent="-190500">
              <a:lnSpc>
                <a:spcPct val="96000"/>
              </a:lnSpc>
              <a:spcBef>
                <a:spcPts val="600"/>
              </a:spcBef>
              <a:buClr>
                <a:srgbClr val="043C88"/>
              </a:buClr>
              <a:buSzPct val="111764"/>
              <a:buFont typeface="Arial"/>
              <a:buChar char="•"/>
              <a:tabLst>
                <a:tab pos="203200" algn="l"/>
              </a:tabLst>
            </a:pPr>
            <a:r>
              <a:rPr sz="2000" spc="-10">
                <a:solidFill>
                  <a:srgbClr val="1F214C"/>
                </a:solidFill>
                <a:latin typeface="Calibri"/>
                <a:cs typeface="Calibri"/>
              </a:rPr>
              <a:t>Resources</a:t>
            </a:r>
            <a:r>
              <a:rPr sz="2000" spc="-10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 spc="-30">
                <a:solidFill>
                  <a:srgbClr val="1F214C"/>
                </a:solidFill>
                <a:latin typeface="Calibri"/>
                <a:cs typeface="Calibri"/>
              </a:rPr>
              <a:t>are</a:t>
            </a:r>
            <a:r>
              <a:rPr sz="2000" spc="-10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sorted</a:t>
            </a:r>
            <a:r>
              <a:rPr sz="2000" spc="-6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by</a:t>
            </a:r>
            <a:r>
              <a:rPr sz="2000" spc="-6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 spc="-10">
                <a:solidFill>
                  <a:srgbClr val="1F214C"/>
                </a:solidFill>
                <a:latin typeface="Calibri"/>
                <a:cs typeface="Calibri"/>
              </a:rPr>
              <a:t>Research,</a:t>
            </a:r>
            <a:r>
              <a:rPr sz="2000" spc="-5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Data,</a:t>
            </a:r>
            <a:r>
              <a:rPr sz="2000" spc="-5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and</a:t>
            </a:r>
            <a:r>
              <a:rPr sz="2000" spc="-7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Engagement</a:t>
            </a:r>
            <a:r>
              <a:rPr sz="2000" spc="-2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and</a:t>
            </a:r>
            <a:r>
              <a:rPr sz="2000" spc="-3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searchable</a:t>
            </a:r>
            <a:r>
              <a:rPr sz="2000" spc="-1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by</a:t>
            </a:r>
            <a:r>
              <a:rPr sz="2000" spc="-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 spc="-10">
                <a:solidFill>
                  <a:srgbClr val="1F214C"/>
                </a:solidFill>
                <a:latin typeface="Calibri"/>
                <a:cs typeface="Calibri"/>
              </a:rPr>
              <a:t>keyword.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They</a:t>
            </a:r>
            <a:r>
              <a:rPr sz="2000" spc="-4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include</a:t>
            </a:r>
            <a:r>
              <a:rPr sz="2000" spc="-4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 b="1">
                <a:solidFill>
                  <a:srgbClr val="1F214C"/>
                </a:solidFill>
                <a:latin typeface="Calibri"/>
                <a:cs typeface="Calibri"/>
              </a:rPr>
              <a:t>engagement</a:t>
            </a:r>
            <a:r>
              <a:rPr sz="2000" b="1" spc="-5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 b="1">
                <a:solidFill>
                  <a:srgbClr val="1F214C"/>
                </a:solidFill>
                <a:latin typeface="Calibri"/>
                <a:cs typeface="Calibri"/>
              </a:rPr>
              <a:t>case</a:t>
            </a:r>
            <a:r>
              <a:rPr sz="2000" b="1" spc="-5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 b="1">
                <a:solidFill>
                  <a:srgbClr val="1F214C"/>
                </a:solidFill>
                <a:latin typeface="Calibri"/>
                <a:cs typeface="Calibri"/>
              </a:rPr>
              <a:t>studies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,</a:t>
            </a:r>
            <a:r>
              <a:rPr sz="2000" spc="-4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 b="1">
                <a:solidFill>
                  <a:srgbClr val="1F214C"/>
                </a:solidFill>
                <a:latin typeface="Calibri"/>
                <a:cs typeface="Calibri"/>
              </a:rPr>
              <a:t>lay</a:t>
            </a:r>
            <a:r>
              <a:rPr sz="2000" b="1" spc="-5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 b="1">
                <a:solidFill>
                  <a:srgbClr val="1F214C"/>
                </a:solidFill>
                <a:latin typeface="Calibri"/>
                <a:cs typeface="Calibri"/>
              </a:rPr>
              <a:t>audience</a:t>
            </a:r>
            <a:r>
              <a:rPr sz="2000" b="1" spc="-5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 b="1" spc="-10">
                <a:solidFill>
                  <a:srgbClr val="1F214C"/>
                </a:solidFill>
                <a:latin typeface="Calibri"/>
                <a:cs typeface="Calibri"/>
              </a:rPr>
              <a:t>glossaries</a:t>
            </a:r>
            <a:r>
              <a:rPr sz="2000" spc="-10">
                <a:solidFill>
                  <a:srgbClr val="1F214C"/>
                </a:solidFill>
                <a:latin typeface="Calibri"/>
                <a:cs typeface="Calibri"/>
              </a:rPr>
              <a:t>,</a:t>
            </a:r>
            <a:r>
              <a:rPr sz="2000" spc="-4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the</a:t>
            </a:r>
            <a:r>
              <a:rPr sz="2000" spc="-3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 b="1" spc="-10">
                <a:solidFill>
                  <a:srgbClr val="1F214C"/>
                </a:solidFill>
                <a:latin typeface="Calibri"/>
                <a:cs typeface="Calibri"/>
              </a:rPr>
              <a:t>PCORnet® </a:t>
            </a:r>
            <a:r>
              <a:rPr sz="2000" b="1">
                <a:solidFill>
                  <a:srgbClr val="1F214C"/>
                </a:solidFill>
                <a:latin typeface="Calibri"/>
                <a:cs typeface="Calibri"/>
              </a:rPr>
              <a:t>Common</a:t>
            </a:r>
            <a:r>
              <a:rPr sz="2000" b="1" spc="-3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 b="1">
                <a:solidFill>
                  <a:srgbClr val="1F214C"/>
                </a:solidFill>
                <a:latin typeface="Calibri"/>
                <a:cs typeface="Calibri"/>
              </a:rPr>
              <a:t>Data</a:t>
            </a:r>
            <a:r>
              <a:rPr sz="2000" b="1" spc="-3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 b="1">
                <a:solidFill>
                  <a:srgbClr val="1F214C"/>
                </a:solidFill>
                <a:latin typeface="Calibri"/>
                <a:cs typeface="Calibri"/>
              </a:rPr>
              <a:t>Model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,</a:t>
            </a:r>
            <a:r>
              <a:rPr sz="2000" spc="-2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and</a:t>
            </a:r>
            <a:r>
              <a:rPr sz="2000" spc="-3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 spc="-20">
                <a:solidFill>
                  <a:srgbClr val="1F214C"/>
                </a:solidFill>
                <a:latin typeface="Calibri"/>
                <a:cs typeface="Calibri"/>
              </a:rPr>
              <a:t>more.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63FB70A5-0B7D-3220-7415-AD030229DFB7}"/>
              </a:ext>
            </a:extLst>
          </p:cNvPr>
          <p:cNvSpPr txBox="1"/>
          <p:nvPr/>
        </p:nvSpPr>
        <p:spPr>
          <a:xfrm>
            <a:off x="11770360" y="6559457"/>
            <a:ext cx="421640" cy="298543"/>
          </a:xfrm>
          <a:prstGeom prst="rect">
            <a:avLst/>
          </a:prstGeom>
        </p:spPr>
        <p:txBody>
          <a:bodyPr vert="horz" wrap="square" lIns="0" tIns="0" rIns="155448" bIns="128016" rtlCol="0">
            <a:spAutoFit/>
          </a:bodyPr>
          <a:lstStyle/>
          <a:p>
            <a:pPr marL="12700">
              <a:spcBef>
                <a:spcPts val="45"/>
              </a:spcBef>
            </a:pPr>
            <a:fld id="{ED6B9A79-EA30-2A43-8BB4-269B81FE9FBB}" type="slidenum">
              <a:rPr lang="en-US" sz="1100" spc="-25">
                <a:solidFill>
                  <a:schemeClr val="bg1"/>
                </a:solidFill>
                <a:latin typeface="Calibri"/>
                <a:cs typeface="Calibri"/>
              </a:rPr>
              <a:t>22</a:t>
            </a:fld>
            <a:endParaRPr sz="110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4" name="object 6">
            <a:extLst>
              <a:ext uri="{FF2B5EF4-FFF2-40B4-BE49-F238E27FC236}">
                <a16:creationId xmlns:a16="http://schemas.microsoft.com/office/drawing/2014/main" id="{614FDB71-B407-46E8-6070-CDA1195BAF84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02595" y="3048664"/>
            <a:ext cx="7541914" cy="321252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675" y="863600"/>
            <a:ext cx="11047413" cy="909638"/>
          </a:xfrm>
        </p:spPr>
        <p:txBody>
          <a:bodyPr vert="horz" wrap="square" lIns="0" tIns="12700" rIns="0" bIns="0" rtlCol="0" anchor="ctr" anchorCtr="0">
            <a:spAutoFit/>
          </a:bodyPr>
          <a:lstStyle/>
          <a:p>
            <a:r>
              <a:rPr lang="en-US"/>
              <a:t>Connect with PCORnet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770360" y="6559457"/>
            <a:ext cx="421640" cy="298543"/>
          </a:xfrm>
          <a:prstGeom prst="rect">
            <a:avLst/>
          </a:prstGeom>
        </p:spPr>
        <p:txBody>
          <a:bodyPr vert="horz" wrap="square" lIns="0" tIns="0" rIns="155448" bIns="128016" rtlCol="0">
            <a:spAutoFit/>
          </a:bodyPr>
          <a:lstStyle/>
          <a:p>
            <a:pPr marL="12700">
              <a:spcBef>
                <a:spcPts val="45"/>
              </a:spcBef>
            </a:pPr>
            <a:fld id="{ED6B9A79-EA30-2A43-8BB4-269B81FE9FBB}" type="slidenum">
              <a:rPr lang="en-US" sz="1100" spc="-25">
                <a:solidFill>
                  <a:schemeClr val="bg1"/>
                </a:solidFill>
                <a:latin typeface="Calibri"/>
                <a:cs typeface="Calibri"/>
              </a:rPr>
              <a:t>23</a:t>
            </a:fld>
            <a:endParaRPr sz="110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1C39D2E-87DA-2293-82E5-B5BD18488921}"/>
              </a:ext>
            </a:extLst>
          </p:cNvPr>
          <p:cNvGrpSpPr/>
          <p:nvPr/>
        </p:nvGrpSpPr>
        <p:grpSpPr>
          <a:xfrm>
            <a:off x="2708767" y="4988560"/>
            <a:ext cx="4298588" cy="373400"/>
            <a:chOff x="6500591" y="4886661"/>
            <a:chExt cx="4298588" cy="373400"/>
          </a:xfrm>
        </p:grpSpPr>
        <p:pic>
          <p:nvPicPr>
            <p:cNvPr id="22" name="Picture 21" descr="A blue and black logo&#10;&#10;AI-generated content may be incorrect.">
              <a:extLst>
                <a:ext uri="{FF2B5EF4-FFF2-40B4-BE49-F238E27FC236}">
                  <a16:creationId xmlns:a16="http://schemas.microsoft.com/office/drawing/2014/main" id="{F925B85F-073D-4E01-7ECF-B1E2F2063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9265" y="4902582"/>
              <a:ext cx="1429914" cy="357479"/>
            </a:xfrm>
            <a:prstGeom prst="rect">
              <a:avLst/>
            </a:prstGeom>
          </p:spPr>
        </p:pic>
        <p:sp>
          <p:nvSpPr>
            <p:cNvPr id="23" name="object 4">
              <a:extLst>
                <a:ext uri="{FF2B5EF4-FFF2-40B4-BE49-F238E27FC236}">
                  <a16:creationId xmlns:a16="http://schemas.microsoft.com/office/drawing/2014/main" id="{BAD6B5C9-0FDD-4509-83F0-1796C83FD7E2}"/>
                </a:ext>
              </a:extLst>
            </p:cNvPr>
            <p:cNvSpPr txBox="1">
              <a:spLocks/>
            </p:cNvSpPr>
            <p:nvPr/>
          </p:nvSpPr>
          <p:spPr>
            <a:xfrm>
              <a:off x="6500591" y="4886661"/>
              <a:ext cx="3557809" cy="351443"/>
            </a:xfrm>
            <a:prstGeom prst="rect">
              <a:avLst/>
            </a:prstGeom>
          </p:spPr>
          <p:txBody>
            <a:bodyPr vert="horz" wrap="square" lIns="0" tIns="20320" rIns="0" bIns="0" rtlCol="0" anchor="t" anchorCtr="0">
              <a:spAutoFit/>
            </a:bodyPr>
            <a:lstStyle>
              <a:lvl1pPr marL="264319" indent="-264319" algn="l" defTabSz="685800" rtl="0" eaLnBrk="1" latinLnBrk="0" hangingPunct="1">
                <a:lnSpc>
                  <a:spcPct val="90000"/>
                </a:lnSpc>
                <a:spcBef>
                  <a:spcPts val="1050"/>
                </a:spcBef>
                <a:buClr>
                  <a:schemeClr val="accent3"/>
                </a:buClr>
                <a:buSzPct val="110000"/>
                <a:buFont typeface="Calibri Bold"/>
                <a:buChar char="○"/>
                <a:tabLst/>
                <a:defRPr lang="en-US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76250" indent="-19050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tabLst/>
                <a:defRPr 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225"/>
                </a:spcBef>
                <a:buFont typeface="System Font Regular"/>
                <a:buChar char="–"/>
                <a:defRPr 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225"/>
                </a:spcBef>
                <a:buFont typeface="Arial" panose="020B0604020202020204" pitchFamily="34" charset="0"/>
                <a:buNone/>
                <a:tabLst/>
                <a:defRPr lang="en-US"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tabLst/>
                <a:defRPr 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1000"/>
                </a:lnSpc>
                <a:spcBef>
                  <a:spcPts val="1800"/>
                </a:spcBef>
                <a:buFont typeface="Calibri Bold"/>
                <a:buNone/>
              </a:pPr>
              <a:r>
                <a:rPr lang="en-US" sz="2200"/>
                <a:t>Follow </a:t>
              </a:r>
              <a:r>
                <a:rPr lang="en-US" sz="2200">
                  <a:solidFill>
                    <a:srgbClr val="543C99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PCORnetwork</a:t>
              </a:r>
              <a:r>
                <a:rPr lang="en-US" sz="2200"/>
                <a:t> on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951FDF2-4520-26F8-BDE7-096386895783}"/>
              </a:ext>
            </a:extLst>
          </p:cNvPr>
          <p:cNvGrpSpPr/>
          <p:nvPr/>
        </p:nvGrpSpPr>
        <p:grpSpPr>
          <a:xfrm>
            <a:off x="2707997" y="5635717"/>
            <a:ext cx="3418912" cy="358683"/>
            <a:chOff x="701676" y="3768472"/>
            <a:chExt cx="3418912" cy="358683"/>
          </a:xfrm>
        </p:grpSpPr>
        <p:pic>
          <p:nvPicPr>
            <p:cNvPr id="25" name="Graphic 24">
              <a:hlinkClick r:id="rId5"/>
              <a:extLst>
                <a:ext uri="{FF2B5EF4-FFF2-40B4-BE49-F238E27FC236}">
                  <a16:creationId xmlns:a16="http://schemas.microsoft.com/office/drawing/2014/main" id="{0E8A8863-3BDB-5DC5-BEAD-35C1817F8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771810" y="3778377"/>
              <a:ext cx="348778" cy="348778"/>
            </a:xfrm>
            <a:prstGeom prst="rect">
              <a:avLst/>
            </a:prstGeom>
          </p:spPr>
        </p:pic>
        <p:sp>
          <p:nvSpPr>
            <p:cNvPr id="27" name="object 4">
              <a:extLst>
                <a:ext uri="{FF2B5EF4-FFF2-40B4-BE49-F238E27FC236}">
                  <a16:creationId xmlns:a16="http://schemas.microsoft.com/office/drawing/2014/main" id="{8E9AE72A-2AB3-D6E8-4E93-C20F15D13E78}"/>
                </a:ext>
              </a:extLst>
            </p:cNvPr>
            <p:cNvSpPr txBox="1">
              <a:spLocks/>
            </p:cNvSpPr>
            <p:nvPr/>
          </p:nvSpPr>
          <p:spPr>
            <a:xfrm>
              <a:off x="701676" y="3768472"/>
              <a:ext cx="3245291" cy="351443"/>
            </a:xfrm>
            <a:prstGeom prst="rect">
              <a:avLst/>
            </a:prstGeom>
          </p:spPr>
          <p:txBody>
            <a:bodyPr vert="horz" wrap="square" lIns="0" tIns="20320" rIns="0" bIns="0" rtlCol="0" anchor="t" anchorCtr="0">
              <a:spAutoFit/>
            </a:bodyPr>
            <a:lstStyle>
              <a:lvl1pPr marL="264319" indent="-264319" algn="l" defTabSz="685800" rtl="0" eaLnBrk="1" latinLnBrk="0" hangingPunct="1">
                <a:lnSpc>
                  <a:spcPct val="90000"/>
                </a:lnSpc>
                <a:spcBef>
                  <a:spcPts val="1050"/>
                </a:spcBef>
                <a:buClr>
                  <a:schemeClr val="accent3"/>
                </a:buClr>
                <a:buSzPct val="110000"/>
                <a:buFont typeface="Calibri Bold"/>
                <a:buChar char="○"/>
                <a:tabLst/>
                <a:defRPr lang="en-US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76250" indent="-19050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tabLst/>
                <a:defRPr 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225"/>
                </a:spcBef>
                <a:buFont typeface="System Font Regular"/>
                <a:buChar char="–"/>
                <a:defRPr 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225"/>
                </a:spcBef>
                <a:buFont typeface="Arial" panose="020B0604020202020204" pitchFamily="34" charset="0"/>
                <a:buNone/>
                <a:tabLst/>
                <a:defRPr lang="en-US"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tabLst/>
                <a:defRPr 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1000"/>
                </a:lnSpc>
                <a:spcBef>
                  <a:spcPts val="1800"/>
                </a:spcBef>
                <a:buFont typeface="Calibri Bold"/>
                <a:buNone/>
              </a:pPr>
              <a:r>
                <a:rPr lang="en-US" sz="2200"/>
                <a:t>Follow </a:t>
              </a:r>
              <a:r>
                <a:rPr lang="en-US" sz="2200">
                  <a:solidFill>
                    <a:srgbClr val="543C99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@PCORnetwork</a:t>
              </a:r>
              <a:r>
                <a:rPr lang="en-US" sz="2200"/>
                <a:t> on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7B33106-3075-A3CD-CCF3-2C223BA7A9BF}"/>
              </a:ext>
            </a:extLst>
          </p:cNvPr>
          <p:cNvGrpSpPr/>
          <p:nvPr/>
        </p:nvGrpSpPr>
        <p:grpSpPr>
          <a:xfrm>
            <a:off x="2708768" y="2046995"/>
            <a:ext cx="6774464" cy="2051868"/>
            <a:chOff x="1212249" y="2005785"/>
            <a:chExt cx="6774464" cy="2051868"/>
          </a:xfrm>
        </p:grpSpPr>
        <p:pic>
          <p:nvPicPr>
            <p:cNvPr id="33" name="Picture 32" descr="A hand touching a transparent screen&#10;&#10;AI-generated content may be incorrect.">
              <a:extLst>
                <a:ext uri="{FF2B5EF4-FFF2-40B4-BE49-F238E27FC236}">
                  <a16:creationId xmlns:a16="http://schemas.microsoft.com/office/drawing/2014/main" id="{CBFACA93-5EB3-960D-AF7A-3CE4BD314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604"/>
            <a:stretch>
              <a:fillRect/>
            </a:stretch>
          </p:blipFill>
          <p:spPr>
            <a:xfrm>
              <a:off x="2592388" y="2005785"/>
              <a:ext cx="5394325" cy="2051868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4CFD04F-88B2-0D57-74A7-24373E8A426F}"/>
                </a:ext>
              </a:extLst>
            </p:cNvPr>
            <p:cNvSpPr/>
            <p:nvPr/>
          </p:nvSpPr>
          <p:spPr>
            <a:xfrm>
              <a:off x="1212249" y="2005785"/>
              <a:ext cx="2340576" cy="2051868"/>
            </a:xfrm>
            <a:prstGeom prst="rect">
              <a:avLst/>
            </a:prstGeom>
            <a:solidFill>
              <a:srgbClr val="543C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bject 4">
              <a:extLst>
                <a:ext uri="{FF2B5EF4-FFF2-40B4-BE49-F238E27FC236}">
                  <a16:creationId xmlns:a16="http://schemas.microsoft.com/office/drawing/2014/main" id="{053CDD7F-6EED-7501-DE6F-65C5977FFB28}"/>
                </a:ext>
              </a:extLst>
            </p:cNvPr>
            <p:cNvSpPr txBox="1">
              <a:spLocks/>
            </p:cNvSpPr>
            <p:nvPr/>
          </p:nvSpPr>
          <p:spPr>
            <a:xfrm>
              <a:off x="1408727" y="2189725"/>
              <a:ext cx="2144098" cy="1734193"/>
            </a:xfrm>
            <a:prstGeom prst="rect">
              <a:avLst/>
            </a:prstGeom>
          </p:spPr>
          <p:txBody>
            <a:bodyPr vert="horz" wrap="square" lIns="0" tIns="20320" rIns="0" bIns="0" rtlCol="0">
              <a:spAutoFit/>
            </a:bodyPr>
            <a:lstStyle>
              <a:lvl1pPr marL="0">
                <a:defRPr sz="1800" b="0" i="0">
                  <a:solidFill>
                    <a:srgbClr val="1F214C"/>
                  </a:solidFill>
                  <a:latin typeface="Calibri"/>
                  <a:ea typeface="+mn-ea"/>
                  <a:cs typeface="Calibri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marR="5080">
                <a:lnSpc>
                  <a:spcPct val="96000"/>
                </a:lnSpc>
                <a:spcBef>
                  <a:spcPts val="1800"/>
                </a:spcBef>
              </a:pPr>
              <a:r>
                <a:rPr lang="en-US" sz="3200" b="1">
                  <a:solidFill>
                    <a:schemeClr val="bg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SUBSCRIBE</a:t>
              </a:r>
              <a:r>
                <a:rPr lang="en-US" sz="2800" b="1">
                  <a:solidFill>
                    <a:schemeClr val="bg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br>
                <a:rPr lang="en-US" sz="2800" b="1">
                  <a:solidFill>
                    <a:schemeClr val="bg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</a:br>
              <a:r>
                <a:rPr lang="en-US" sz="2800">
                  <a:solidFill>
                    <a:schemeClr val="bg1"/>
                  </a:solidFill>
                </a:rPr>
                <a:t>to the </a:t>
              </a:r>
              <a:br>
                <a:rPr lang="en-US" sz="2800">
                  <a:solidFill>
                    <a:schemeClr val="bg1"/>
                  </a:solidFill>
                </a:rPr>
              </a:br>
              <a:r>
                <a:rPr lang="en-US" sz="2800">
                  <a:solidFill>
                    <a:schemeClr val="bg1"/>
                  </a:solidFill>
                  <a:uFill>
                    <a:solidFill>
                      <a:schemeClr val="bg1"/>
                    </a:solidFill>
                  </a:uFill>
                </a:rPr>
                <a:t>PCORnet </a:t>
              </a:r>
              <a:br>
                <a:rPr lang="en-US" sz="2800">
                  <a:solidFill>
                    <a:schemeClr val="bg1"/>
                  </a:solidFill>
                  <a:uFill>
                    <a:solidFill>
                      <a:schemeClr val="bg1"/>
                    </a:solidFill>
                  </a:uFill>
                </a:rPr>
              </a:br>
              <a:r>
                <a:rPr lang="en-US" sz="2800">
                  <a:solidFill>
                    <a:schemeClr val="bg1"/>
                  </a:solidFill>
                  <a:uFill>
                    <a:solidFill>
                      <a:schemeClr val="bg1"/>
                    </a:solidFill>
                  </a:uFill>
                </a:rPr>
                <a:t>newsletter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E9EE6D9-12C5-828C-F7C6-417773F3D707}"/>
                </a:ext>
              </a:extLst>
            </p:cNvPr>
            <p:cNvSpPr/>
            <p:nvPr/>
          </p:nvSpPr>
          <p:spPr>
            <a:xfrm>
              <a:off x="3536349" y="2005785"/>
              <a:ext cx="2140551" cy="2051868"/>
            </a:xfrm>
            <a:prstGeom prst="rect">
              <a:avLst/>
            </a:prstGeom>
            <a:solidFill>
              <a:srgbClr val="543C99">
                <a:alpha val="30037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>
              <a:hlinkClick r:id="rId10"/>
              <a:extLst>
                <a:ext uri="{FF2B5EF4-FFF2-40B4-BE49-F238E27FC236}">
                  <a16:creationId xmlns:a16="http://schemas.microsoft.com/office/drawing/2014/main" id="{EA5FEAC0-09E7-46B0-F52D-EB994D80E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55461" y="2199945"/>
              <a:ext cx="1688040" cy="16880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10"/>
              <a:t>Appendix</a:t>
            </a:r>
            <a:endParaRPr sz="6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675" y="981633"/>
            <a:ext cx="11047413" cy="646459"/>
          </a:xfrm>
        </p:spPr>
        <p:txBody>
          <a:bodyPr vert="horz" wrap="square" lIns="0" tIns="140335" rIns="0" bIns="0" rtlCol="0" anchor="ctr" anchorCtr="0">
            <a:spAutoFit/>
          </a:bodyPr>
          <a:lstStyle/>
          <a:p>
            <a:r>
              <a:rPr lang="en-US"/>
              <a:t>How Are Data Linked While Being Kept Secure?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1675" y="1896500"/>
            <a:ext cx="7697858" cy="42056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1000"/>
              </a:lnSpc>
              <a:spcBef>
                <a:spcPts val="800"/>
              </a:spcBef>
            </a:pPr>
            <a:r>
              <a:rPr sz="2400" b="1">
                <a:solidFill>
                  <a:srgbClr val="1F214C"/>
                </a:solidFill>
                <a:latin typeface="Calibri"/>
                <a:cs typeface="Calibri"/>
              </a:rPr>
              <a:t>Common</a:t>
            </a:r>
            <a:r>
              <a:rPr sz="2400" b="1" spc="-4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400" b="1">
                <a:solidFill>
                  <a:srgbClr val="1F214C"/>
                </a:solidFill>
                <a:latin typeface="Calibri"/>
                <a:cs typeface="Calibri"/>
              </a:rPr>
              <a:t>Data</a:t>
            </a:r>
            <a:r>
              <a:rPr sz="2400" b="1" spc="-3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400" b="1" spc="-10">
                <a:solidFill>
                  <a:srgbClr val="1F214C"/>
                </a:solidFill>
                <a:latin typeface="Calibri"/>
                <a:cs typeface="Calibri"/>
              </a:rPr>
              <a:t>Linkage</a:t>
            </a:r>
            <a:endParaRPr sz="2400">
              <a:latin typeface="Calibri"/>
              <a:cs typeface="Calibri"/>
            </a:endParaRPr>
          </a:p>
          <a:p>
            <a:pPr marL="364490" indent="-351155">
              <a:lnSpc>
                <a:spcPct val="101000"/>
              </a:lnSpc>
              <a:spcBef>
                <a:spcPts val="800"/>
              </a:spcBef>
              <a:buClr>
                <a:srgbClr val="043C88"/>
              </a:buClr>
              <a:buSzPct val="111111"/>
              <a:buFont typeface="Arial"/>
              <a:buChar char="•"/>
              <a:tabLst>
                <a:tab pos="364490" algn="l"/>
              </a:tabLst>
            </a:pP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Through</a:t>
            </a:r>
            <a:r>
              <a:rPr sz="2000" spc="-2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strategic</a:t>
            </a:r>
            <a:r>
              <a:rPr sz="2000" spc="-1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 spc="-10">
                <a:solidFill>
                  <a:srgbClr val="1F214C"/>
                </a:solidFill>
                <a:latin typeface="Calibri"/>
                <a:cs typeface="Calibri"/>
              </a:rPr>
              <a:t>collaboration,</a:t>
            </a:r>
            <a:r>
              <a:rPr lang="en-US" sz="2000" spc="-10"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PCORnet®</a:t>
            </a:r>
            <a:r>
              <a:rPr sz="2000" spc="-2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Network</a:t>
            </a:r>
            <a:r>
              <a:rPr sz="2000" spc="-4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Partners</a:t>
            </a:r>
            <a:r>
              <a:rPr sz="2000" spc="-3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worked</a:t>
            </a:r>
            <a:r>
              <a:rPr sz="2000" spc="-2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to</a:t>
            </a:r>
            <a:r>
              <a:rPr sz="2000" spc="-2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establish</a:t>
            </a:r>
            <a:r>
              <a:rPr sz="2000" spc="-1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 spc="-50">
                <a:solidFill>
                  <a:srgbClr val="1F214C"/>
                </a:solidFill>
                <a:latin typeface="Calibri"/>
                <a:cs typeface="Calibri"/>
              </a:rPr>
              <a:t>a </a:t>
            </a:r>
            <a:r>
              <a:rPr sz="2000" b="1">
                <a:solidFill>
                  <a:srgbClr val="1F214C"/>
                </a:solidFill>
                <a:latin typeface="Calibri"/>
                <a:cs typeface="Calibri"/>
              </a:rPr>
              <a:t>secure</a:t>
            </a:r>
            <a:r>
              <a:rPr sz="2000" b="1" spc="-4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and</a:t>
            </a:r>
            <a:r>
              <a:rPr sz="2000" spc="-1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 b="1">
                <a:solidFill>
                  <a:srgbClr val="1F214C"/>
                </a:solidFill>
                <a:latin typeface="Calibri"/>
                <a:cs typeface="Calibri"/>
              </a:rPr>
              <a:t>standardized</a:t>
            </a:r>
            <a:r>
              <a:rPr sz="2000" b="1" spc="-2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 spc="-20">
                <a:solidFill>
                  <a:srgbClr val="1F214C"/>
                </a:solidFill>
                <a:latin typeface="Calibri"/>
                <a:cs typeface="Calibri"/>
              </a:rPr>
              <a:t>privacy-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preserving</a:t>
            </a:r>
            <a:r>
              <a:rPr sz="2000" spc="-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 spc="-10">
                <a:solidFill>
                  <a:srgbClr val="1F214C"/>
                </a:solidFill>
                <a:latin typeface="Calibri"/>
                <a:cs typeface="Calibri"/>
              </a:rPr>
              <a:t>record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linkage</a:t>
            </a:r>
            <a:r>
              <a:rPr sz="2000" spc="-2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(PPRL)</a:t>
            </a:r>
            <a:r>
              <a:rPr sz="2000" spc="-2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infrastructure</a:t>
            </a:r>
            <a:r>
              <a:rPr sz="2000" spc="-1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that</a:t>
            </a:r>
            <a:r>
              <a:rPr sz="2000" spc="-3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is</a:t>
            </a:r>
            <a:r>
              <a:rPr sz="2000" spc="-3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 b="1">
                <a:solidFill>
                  <a:srgbClr val="1F214C"/>
                </a:solidFill>
                <a:latin typeface="Calibri"/>
                <a:cs typeface="Calibri"/>
              </a:rPr>
              <a:t>reusable</a:t>
            </a:r>
            <a:r>
              <a:rPr sz="2000" b="1" spc="-3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 spc="-25">
                <a:solidFill>
                  <a:srgbClr val="1F214C"/>
                </a:solidFill>
                <a:latin typeface="Calibri"/>
                <a:cs typeface="Calibri"/>
              </a:rPr>
              <a:t>and </a:t>
            </a:r>
            <a:r>
              <a:rPr sz="2000" b="1" spc="-10">
                <a:solidFill>
                  <a:srgbClr val="1F214C"/>
                </a:solidFill>
                <a:latin typeface="Calibri"/>
                <a:cs typeface="Calibri"/>
              </a:rPr>
              <a:t>scalable</a:t>
            </a:r>
            <a:endParaRPr sz="2000">
              <a:latin typeface="Calibri"/>
              <a:cs typeface="Calibri"/>
            </a:endParaRPr>
          </a:p>
          <a:p>
            <a:pPr marL="364490" indent="-351155">
              <a:lnSpc>
                <a:spcPct val="101000"/>
              </a:lnSpc>
              <a:spcBef>
                <a:spcPts val="800"/>
              </a:spcBef>
              <a:buClr>
                <a:srgbClr val="043C88"/>
              </a:buClr>
              <a:buSzPct val="111111"/>
              <a:buFont typeface="Arial"/>
              <a:buChar char="•"/>
              <a:tabLst>
                <a:tab pos="364490" algn="l"/>
              </a:tabLst>
            </a:pP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Each</a:t>
            </a:r>
            <a:r>
              <a:rPr sz="2000" spc="-4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PCORnet</a:t>
            </a:r>
            <a:r>
              <a:rPr sz="2000" spc="-2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network</a:t>
            </a:r>
            <a:r>
              <a:rPr sz="2000" spc="-2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site</a:t>
            </a:r>
            <a:r>
              <a:rPr sz="2000" spc="-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uses</a:t>
            </a:r>
            <a:r>
              <a:rPr sz="2000" spc="-2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 spc="-10">
                <a:solidFill>
                  <a:srgbClr val="1F214C"/>
                </a:solidFill>
                <a:latin typeface="Calibri"/>
                <a:cs typeface="Calibri"/>
              </a:rPr>
              <a:t>software</a:t>
            </a:r>
            <a:r>
              <a:rPr lang="en-US" sz="2000" spc="-10"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that</a:t>
            </a:r>
            <a:r>
              <a:rPr sz="2000" spc="-4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converts</a:t>
            </a:r>
            <a:r>
              <a:rPr sz="2000" spc="-2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data</a:t>
            </a:r>
            <a:r>
              <a:rPr sz="2000" spc="-1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into</a:t>
            </a:r>
            <a:r>
              <a:rPr sz="2000" spc="-2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br>
              <a:rPr lang="en-US" sz="2000" spc="-25">
                <a:solidFill>
                  <a:srgbClr val="1F214C"/>
                </a:solidFill>
                <a:latin typeface="Calibri"/>
                <a:cs typeface="Calibri"/>
              </a:rPr>
            </a:br>
            <a:r>
              <a:rPr sz="2000" b="1" spc="-15">
                <a:solidFill>
                  <a:srgbClr val="1F214C"/>
                </a:solidFill>
                <a:latin typeface="Calibri"/>
                <a:cs typeface="Calibri"/>
              </a:rPr>
              <a:t>de-</a:t>
            </a:r>
            <a:r>
              <a:rPr sz="2000" b="1">
                <a:solidFill>
                  <a:srgbClr val="1F214C"/>
                </a:solidFill>
                <a:latin typeface="Calibri"/>
                <a:cs typeface="Calibri"/>
              </a:rPr>
              <a:t>identified</a:t>
            </a:r>
            <a:r>
              <a:rPr sz="2000" b="1" spc="-2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 b="1">
                <a:solidFill>
                  <a:srgbClr val="1F214C"/>
                </a:solidFill>
                <a:latin typeface="Calibri"/>
                <a:cs typeface="Calibri"/>
              </a:rPr>
              <a:t>tokens</a:t>
            </a:r>
            <a:r>
              <a:rPr sz="2000" b="1" spc="-2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 spc="-20">
                <a:solidFill>
                  <a:srgbClr val="1F214C"/>
                </a:solidFill>
                <a:latin typeface="Calibri"/>
                <a:cs typeface="Calibri"/>
              </a:rPr>
              <a:t>that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can</a:t>
            </a:r>
            <a:r>
              <a:rPr sz="2000" spc="-1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be</a:t>
            </a:r>
            <a:r>
              <a:rPr sz="2000" spc="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securely</a:t>
            </a:r>
            <a:r>
              <a:rPr sz="2000" spc="-1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shared</a:t>
            </a:r>
            <a:r>
              <a:rPr sz="2000" spc="1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with</a:t>
            </a:r>
            <a:r>
              <a:rPr sz="2000" spc="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the</a:t>
            </a:r>
            <a:r>
              <a:rPr sz="2000" spc="1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 spc="-10">
                <a:solidFill>
                  <a:srgbClr val="1F214C"/>
                </a:solidFill>
                <a:latin typeface="Calibri"/>
                <a:cs typeface="Calibri"/>
              </a:rPr>
              <a:t>Coordinating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Center</a:t>
            </a:r>
            <a:r>
              <a:rPr sz="2000" spc="-1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for</a:t>
            </a:r>
            <a:r>
              <a:rPr sz="2000" spc="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 spc="-10">
                <a:solidFill>
                  <a:srgbClr val="1F214C"/>
                </a:solidFill>
                <a:latin typeface="Calibri"/>
                <a:cs typeface="Calibri"/>
              </a:rPr>
              <a:t>PCORnet</a:t>
            </a:r>
            <a:r>
              <a:rPr lang="en-US" sz="2000" spc="-10">
                <a:solidFill>
                  <a:srgbClr val="1F214C"/>
                </a:solidFill>
                <a:latin typeface="Calibri"/>
                <a:cs typeface="Calibri"/>
              </a:rPr>
              <a:t>®</a:t>
            </a:r>
            <a:endParaRPr sz="2000">
              <a:latin typeface="Calibri"/>
              <a:cs typeface="Calibri"/>
            </a:endParaRPr>
          </a:p>
          <a:p>
            <a:pPr marL="365760" marR="5080" indent="-353060">
              <a:lnSpc>
                <a:spcPct val="101000"/>
              </a:lnSpc>
              <a:spcBef>
                <a:spcPts val="800"/>
              </a:spcBef>
              <a:buClr>
                <a:srgbClr val="043C88"/>
              </a:buClr>
              <a:buSzPct val="111111"/>
              <a:buFont typeface="Arial"/>
              <a:buChar char="•"/>
              <a:tabLst>
                <a:tab pos="365760" algn="l"/>
              </a:tabLst>
            </a:pP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The</a:t>
            </a:r>
            <a:r>
              <a:rPr sz="2000" spc="-1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tokens</a:t>
            </a:r>
            <a:r>
              <a:rPr sz="2000" spc="-1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are</a:t>
            </a:r>
            <a:r>
              <a:rPr sz="2000" spc="1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included</a:t>
            </a:r>
            <a:r>
              <a:rPr sz="2000" spc="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in</a:t>
            </a:r>
            <a:r>
              <a:rPr sz="2000" spc="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a</a:t>
            </a:r>
            <a:r>
              <a:rPr sz="2000" spc="-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table</a:t>
            </a:r>
            <a:r>
              <a:rPr sz="2000" spc="1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that</a:t>
            </a:r>
            <a:r>
              <a:rPr sz="2000" spc="-1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is</a:t>
            </a:r>
            <a:r>
              <a:rPr sz="2000" spc="-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 spc="-10">
                <a:solidFill>
                  <a:srgbClr val="1F214C"/>
                </a:solidFill>
                <a:latin typeface="Calibri"/>
                <a:cs typeface="Calibri"/>
              </a:rPr>
              <a:t>associated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with</a:t>
            </a:r>
            <a:r>
              <a:rPr sz="2000" spc="-3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lang="en-US" sz="2000">
                <a:solidFill>
                  <a:srgbClr val="1F214C"/>
                </a:solidFill>
                <a:latin typeface="Calibri"/>
                <a:cs typeface="Calibri"/>
              </a:rPr>
              <a:t>the PCORnet® Common Data Model</a:t>
            </a:r>
            <a:endParaRPr sz="2000">
              <a:latin typeface="Calibri"/>
              <a:cs typeface="Calibri"/>
            </a:endParaRPr>
          </a:p>
          <a:p>
            <a:pPr marL="364490" marR="743585" indent="-352425">
              <a:lnSpc>
                <a:spcPct val="101000"/>
              </a:lnSpc>
              <a:spcBef>
                <a:spcPts val="800"/>
              </a:spcBef>
              <a:buClr>
                <a:srgbClr val="043C88"/>
              </a:buClr>
              <a:buSzPct val="111111"/>
              <a:buFont typeface="Arial"/>
              <a:buChar char="•"/>
              <a:tabLst>
                <a:tab pos="364490" algn="l"/>
              </a:tabLst>
            </a:pP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From</a:t>
            </a:r>
            <a:r>
              <a:rPr sz="2000" spc="-1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there,</a:t>
            </a:r>
            <a:r>
              <a:rPr sz="2000" spc="-1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the</a:t>
            </a:r>
            <a:r>
              <a:rPr sz="2000" spc="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Coordinating</a:t>
            </a:r>
            <a:r>
              <a:rPr sz="2000" spc="-1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Center</a:t>
            </a:r>
            <a:r>
              <a:rPr sz="2000" spc="-1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uses</a:t>
            </a:r>
            <a:r>
              <a:rPr sz="2000" spc="-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 spc="-50">
                <a:solidFill>
                  <a:srgbClr val="1F214C"/>
                </a:solidFill>
                <a:latin typeface="Calibri"/>
                <a:cs typeface="Calibri"/>
              </a:rPr>
              <a:t>a </a:t>
            </a:r>
            <a:r>
              <a:rPr sz="2000" b="1">
                <a:solidFill>
                  <a:srgbClr val="1F214C"/>
                </a:solidFill>
                <a:latin typeface="Calibri"/>
                <a:cs typeface="Calibri"/>
              </a:rPr>
              <a:t>matching</a:t>
            </a:r>
            <a:r>
              <a:rPr sz="2000" b="1" spc="-4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 b="1">
                <a:solidFill>
                  <a:srgbClr val="1F214C"/>
                </a:solidFill>
                <a:latin typeface="Calibri"/>
                <a:cs typeface="Calibri"/>
              </a:rPr>
              <a:t>software</a:t>
            </a:r>
            <a:r>
              <a:rPr sz="2000" b="1" spc="-3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to</a:t>
            </a:r>
            <a:r>
              <a:rPr sz="2000" spc="-2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determine</a:t>
            </a:r>
            <a:r>
              <a:rPr sz="2000" spc="-1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whether</a:t>
            </a:r>
            <a:r>
              <a:rPr sz="2000" spc="-2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 spc="-50">
                <a:solidFill>
                  <a:srgbClr val="1F214C"/>
                </a:solidFill>
                <a:latin typeface="Calibri"/>
                <a:cs typeface="Calibri"/>
              </a:rPr>
              <a:t>a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patient’s</a:t>
            </a:r>
            <a:r>
              <a:rPr sz="2000" spc="-3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data</a:t>
            </a:r>
            <a:r>
              <a:rPr sz="2000" spc="-1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exists</a:t>
            </a:r>
            <a:r>
              <a:rPr sz="2000" spc="-1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at</a:t>
            </a:r>
            <a:r>
              <a:rPr sz="2000" spc="-1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more</a:t>
            </a:r>
            <a:r>
              <a:rPr sz="2000" spc="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than one</a:t>
            </a:r>
            <a:r>
              <a:rPr sz="2000" spc="1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 spc="-20">
                <a:solidFill>
                  <a:srgbClr val="1F214C"/>
                </a:solidFill>
                <a:latin typeface="Calibri"/>
                <a:cs typeface="Calibri"/>
              </a:rPr>
              <a:t>site </a:t>
            </a:r>
            <a:r>
              <a:rPr sz="2000">
                <a:solidFill>
                  <a:srgbClr val="1F214C"/>
                </a:solidFill>
                <a:latin typeface="Calibri"/>
                <a:cs typeface="Calibri"/>
              </a:rPr>
              <a:t>(duplicative</a:t>
            </a:r>
            <a:r>
              <a:rPr sz="2000" spc="-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 spc="-20">
                <a:solidFill>
                  <a:srgbClr val="1F214C"/>
                </a:solidFill>
                <a:latin typeface="Calibri"/>
                <a:cs typeface="Calibri"/>
              </a:rPr>
              <a:t>data)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4015" y="2061205"/>
            <a:ext cx="2690517" cy="21337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163" y="2026146"/>
            <a:ext cx="5211281" cy="38708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1675" y="595500"/>
            <a:ext cx="11047413" cy="1256883"/>
          </a:xfrm>
        </p:spPr>
        <p:txBody>
          <a:bodyPr vert="horz" wrap="square" lIns="0" tIns="257175" rIns="0" bIns="0" rtlCol="0" anchor="ctr" anchorCtr="0">
            <a:spAutoFit/>
          </a:bodyPr>
          <a:lstStyle/>
          <a:p>
            <a:r>
              <a:rPr lang="en-US"/>
              <a:t>What Types of Data Have PCORnet® Network Partners Linked Using PPRL?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1675" y="2214696"/>
            <a:ext cx="4483823" cy="1636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279" indent="-195580">
              <a:lnSpc>
                <a:spcPct val="96000"/>
              </a:lnSpc>
              <a:spcBef>
                <a:spcPts val="800"/>
              </a:spcBef>
              <a:buClr>
                <a:srgbClr val="043C88"/>
              </a:buClr>
              <a:buSzPct val="110000"/>
              <a:buFont typeface="Arial"/>
              <a:buChar char="•"/>
              <a:tabLst>
                <a:tab pos="208279" algn="l"/>
              </a:tabLst>
            </a:pPr>
            <a:r>
              <a:rPr sz="2400">
                <a:solidFill>
                  <a:srgbClr val="1F214C"/>
                </a:solidFill>
                <a:latin typeface="Calibri"/>
                <a:cs typeface="Calibri"/>
              </a:rPr>
              <a:t>Claims</a:t>
            </a:r>
            <a:r>
              <a:rPr sz="2400" spc="-20">
                <a:solidFill>
                  <a:srgbClr val="1F214C"/>
                </a:solidFill>
                <a:latin typeface="Calibri"/>
                <a:cs typeface="Calibri"/>
              </a:rPr>
              <a:t> data</a:t>
            </a:r>
            <a:endParaRPr sz="2400">
              <a:latin typeface="Calibri"/>
              <a:cs typeface="Calibri"/>
            </a:endParaRPr>
          </a:p>
          <a:p>
            <a:pPr marL="208279" indent="-195580">
              <a:lnSpc>
                <a:spcPct val="96000"/>
              </a:lnSpc>
              <a:spcBef>
                <a:spcPts val="800"/>
              </a:spcBef>
              <a:buClr>
                <a:srgbClr val="043C88"/>
              </a:buClr>
              <a:buSzPct val="110000"/>
              <a:buFont typeface="Arial"/>
              <a:buChar char="•"/>
              <a:tabLst>
                <a:tab pos="208279" algn="l"/>
              </a:tabLst>
            </a:pPr>
            <a:r>
              <a:rPr sz="2400">
                <a:solidFill>
                  <a:srgbClr val="1F214C"/>
                </a:solidFill>
                <a:latin typeface="Calibri"/>
                <a:cs typeface="Calibri"/>
              </a:rPr>
              <a:t>Data</a:t>
            </a:r>
            <a:r>
              <a:rPr sz="2400" spc="-1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1F214C"/>
                </a:solidFill>
                <a:latin typeface="Calibri"/>
                <a:cs typeface="Calibri"/>
              </a:rPr>
              <a:t>included</a:t>
            </a:r>
            <a:r>
              <a:rPr sz="2400" spc="-2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1F214C"/>
                </a:solidFill>
                <a:latin typeface="Calibri"/>
                <a:cs typeface="Calibri"/>
              </a:rPr>
              <a:t>in</a:t>
            </a:r>
            <a:r>
              <a:rPr sz="2400" spc="-1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1F214C"/>
                </a:solidFill>
                <a:latin typeface="Calibri"/>
                <a:cs typeface="Calibri"/>
              </a:rPr>
              <a:t>health</a:t>
            </a:r>
            <a:r>
              <a:rPr sz="2400" spc="-1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rgbClr val="1F214C"/>
                </a:solidFill>
                <a:latin typeface="Calibri"/>
                <a:cs typeface="Calibri"/>
              </a:rPr>
              <a:t>registries</a:t>
            </a:r>
            <a:endParaRPr sz="2400">
              <a:latin typeface="Calibri"/>
              <a:cs typeface="Calibri"/>
            </a:endParaRPr>
          </a:p>
          <a:p>
            <a:pPr marL="209550" marR="299720" indent="-196850">
              <a:lnSpc>
                <a:spcPct val="96000"/>
              </a:lnSpc>
              <a:spcBef>
                <a:spcPts val="800"/>
              </a:spcBef>
              <a:buClr>
                <a:srgbClr val="043C88"/>
              </a:buClr>
              <a:buSzPct val="110000"/>
              <a:buFont typeface="Arial"/>
              <a:buChar char="•"/>
              <a:tabLst>
                <a:tab pos="209550" algn="l"/>
              </a:tabLst>
            </a:pPr>
            <a:r>
              <a:rPr sz="2400">
                <a:solidFill>
                  <a:srgbClr val="1F214C"/>
                </a:solidFill>
                <a:latin typeface="Calibri"/>
                <a:cs typeface="Calibri"/>
              </a:rPr>
              <a:t>Data</a:t>
            </a:r>
            <a:r>
              <a:rPr sz="2400" spc="-2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1F214C"/>
                </a:solidFill>
                <a:latin typeface="Calibri"/>
                <a:cs typeface="Calibri"/>
              </a:rPr>
              <a:t>that</a:t>
            </a:r>
            <a:r>
              <a:rPr sz="2400" spc="-1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1F214C"/>
                </a:solidFill>
                <a:latin typeface="Calibri"/>
                <a:cs typeface="Calibri"/>
              </a:rPr>
              <a:t>has</a:t>
            </a:r>
            <a:r>
              <a:rPr sz="2400" spc="-1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1F214C"/>
                </a:solidFill>
                <a:latin typeface="Calibri"/>
                <a:cs typeface="Calibri"/>
              </a:rPr>
              <a:t>been</a:t>
            </a:r>
            <a:r>
              <a:rPr sz="2400" spc="-2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rgbClr val="1F214C"/>
                </a:solidFill>
                <a:latin typeface="Calibri"/>
                <a:cs typeface="Calibri"/>
              </a:rPr>
              <a:t>duplicated </a:t>
            </a:r>
            <a:r>
              <a:rPr sz="2400">
                <a:solidFill>
                  <a:srgbClr val="1F214C"/>
                </a:solidFill>
                <a:latin typeface="Calibri"/>
                <a:cs typeface="Calibri"/>
              </a:rPr>
              <a:t>across</a:t>
            </a:r>
            <a:r>
              <a:rPr sz="2400" spc="-4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1F214C"/>
                </a:solidFill>
                <a:latin typeface="Calibri"/>
                <a:cs typeface="Calibri"/>
              </a:rPr>
              <a:t>healthcare</a:t>
            </a:r>
            <a:r>
              <a:rPr sz="2400" spc="-2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rgbClr val="1F214C"/>
                </a:solidFill>
                <a:latin typeface="Calibri"/>
                <a:cs typeface="Calibri"/>
              </a:rPr>
              <a:t>systems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675" y="883030"/>
            <a:ext cx="11047413" cy="909637"/>
          </a:xfrm>
        </p:spPr>
        <p:txBody>
          <a:bodyPr vert="horz" wrap="square" lIns="0" tIns="12700" rIns="0" bIns="0" rtlCol="0" anchor="ctr" anchorCtr="0">
            <a:spAutoFit/>
          </a:bodyPr>
          <a:lstStyle/>
          <a:p>
            <a:r>
              <a:rPr lang="en-US"/>
              <a:t>PCORnet® Clinical Research Network Locations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65354E-1D1B-74EE-A366-C5F8F97C5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004" y="1919767"/>
            <a:ext cx="6766953" cy="4010388"/>
          </a:xfrm>
          <a:prstGeom prst="rect">
            <a:avLst/>
          </a:prstGeom>
        </p:spPr>
      </p:pic>
      <p:sp>
        <p:nvSpPr>
          <p:cNvPr id="3" name="object 6">
            <a:extLst>
              <a:ext uri="{FF2B5EF4-FFF2-40B4-BE49-F238E27FC236}">
                <a16:creationId xmlns:a16="http://schemas.microsoft.com/office/drawing/2014/main" id="{13E70DEC-842B-2704-F557-D69049410094}"/>
              </a:ext>
            </a:extLst>
          </p:cNvPr>
          <p:cNvSpPr txBox="1"/>
          <p:nvPr/>
        </p:nvSpPr>
        <p:spPr>
          <a:xfrm>
            <a:off x="11770360" y="6559457"/>
            <a:ext cx="421640" cy="298543"/>
          </a:xfrm>
          <a:prstGeom prst="rect">
            <a:avLst/>
          </a:prstGeom>
        </p:spPr>
        <p:txBody>
          <a:bodyPr vert="horz" wrap="square" lIns="0" tIns="0" rIns="155448" bIns="128016" rtlCol="0">
            <a:spAutoFit/>
          </a:bodyPr>
          <a:lstStyle/>
          <a:p>
            <a:pPr marL="12700">
              <a:spcBef>
                <a:spcPts val="45"/>
              </a:spcBef>
            </a:pPr>
            <a:fld id="{ED6B9A79-EA30-2A43-8BB4-269B81FE9FBB}" type="slidenum">
              <a:rPr lang="en-US" sz="1100" spc="-25">
                <a:solidFill>
                  <a:schemeClr val="bg1"/>
                </a:solidFill>
                <a:latin typeface="Calibri"/>
                <a:cs typeface="Calibri"/>
              </a:rPr>
              <a:t>27</a:t>
            </a:fld>
            <a:endParaRPr sz="110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D56021-73C0-29C9-3418-F9DDB4216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38"/>
          <a:stretch/>
        </p:blipFill>
        <p:spPr>
          <a:xfrm>
            <a:off x="7676769" y="1792667"/>
            <a:ext cx="2073248" cy="42868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253958-01BF-C6FF-4831-C8A200F6F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62"/>
          <a:stretch/>
        </p:blipFill>
        <p:spPr>
          <a:xfrm>
            <a:off x="9946829" y="1792667"/>
            <a:ext cx="2073248" cy="373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40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8">
            <a:extLst>
              <a:ext uri="{FF2B5EF4-FFF2-40B4-BE49-F238E27FC236}">
                <a16:creationId xmlns:a16="http://schemas.microsoft.com/office/drawing/2014/main" id="{75C81A8A-F3B1-6A96-4F63-2AC1145F647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8"/>
          <a:stretch>
            <a:fillRect/>
          </a:stretch>
        </p:blipFill>
        <p:spPr>
          <a:xfrm>
            <a:off x="701675" y="1586428"/>
            <a:ext cx="8485543" cy="478132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1675" y="906688"/>
            <a:ext cx="11047413" cy="909637"/>
          </a:xfrm>
        </p:spPr>
        <p:txBody>
          <a:bodyPr vert="horz" wrap="square" lIns="0" tIns="12700" rIns="0" bIns="0" rtlCol="0" anchor="ctr" anchorCtr="0">
            <a:spAutoFit/>
          </a:bodyPr>
          <a:lstStyle/>
          <a:p>
            <a:r>
              <a:rPr lang="en-US"/>
              <a:t>PCORnet® Clinical Research Network Locations</a:t>
            </a: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D2F3F1B2-7E17-9FFD-6A38-989EB42E298B}"/>
              </a:ext>
            </a:extLst>
          </p:cNvPr>
          <p:cNvSpPr txBox="1"/>
          <p:nvPr/>
        </p:nvSpPr>
        <p:spPr>
          <a:xfrm>
            <a:off x="11770360" y="6559457"/>
            <a:ext cx="421640" cy="298543"/>
          </a:xfrm>
          <a:prstGeom prst="rect">
            <a:avLst/>
          </a:prstGeom>
        </p:spPr>
        <p:txBody>
          <a:bodyPr vert="horz" wrap="square" lIns="0" tIns="0" rIns="155448" bIns="128016" rtlCol="0">
            <a:spAutoFit/>
          </a:bodyPr>
          <a:lstStyle/>
          <a:p>
            <a:pPr marL="12700">
              <a:spcBef>
                <a:spcPts val="45"/>
              </a:spcBef>
            </a:pPr>
            <a:fld id="{ED6B9A79-EA30-2A43-8BB4-269B81FE9FBB}" type="slidenum">
              <a:rPr lang="en-US" sz="1100" spc="-25">
                <a:solidFill>
                  <a:schemeClr val="bg1"/>
                </a:solidFill>
                <a:latin typeface="Calibri"/>
                <a:cs typeface="Calibri"/>
              </a:rPr>
              <a:t>28</a:t>
            </a:fld>
            <a:endParaRPr sz="110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675" y="939198"/>
            <a:ext cx="11047413" cy="909637"/>
          </a:xfrm>
        </p:spPr>
        <p:txBody>
          <a:bodyPr vert="horz" wrap="square" lIns="0" tIns="12700" rIns="0" bIns="0" rtlCol="0" anchor="ctr" anchorCtr="0">
            <a:spAutoFit/>
          </a:bodyPr>
          <a:lstStyle/>
          <a:p>
            <a:r>
              <a:rPr lang="en-US"/>
              <a:t>PCORnet® Clinical Research Network Locations</a:t>
            </a: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261DB4F2-9E8C-9C30-3FCD-478A2AF97AF2}"/>
              </a:ext>
            </a:extLst>
          </p:cNvPr>
          <p:cNvSpPr txBox="1"/>
          <p:nvPr/>
        </p:nvSpPr>
        <p:spPr>
          <a:xfrm>
            <a:off x="11770360" y="6559457"/>
            <a:ext cx="421640" cy="298543"/>
          </a:xfrm>
          <a:prstGeom prst="rect">
            <a:avLst/>
          </a:prstGeom>
        </p:spPr>
        <p:txBody>
          <a:bodyPr vert="horz" wrap="square" lIns="0" tIns="0" rIns="155448" bIns="128016" rtlCol="0">
            <a:spAutoFit/>
          </a:bodyPr>
          <a:lstStyle/>
          <a:p>
            <a:pPr marL="12700">
              <a:spcBef>
                <a:spcPts val="45"/>
              </a:spcBef>
            </a:pPr>
            <a:fld id="{ED6B9A79-EA30-2A43-8BB4-269B81FE9FBB}" type="slidenum">
              <a:rPr lang="en-US" sz="1100" spc="-25">
                <a:solidFill>
                  <a:schemeClr val="bg1"/>
                </a:solidFill>
                <a:latin typeface="Calibri"/>
                <a:cs typeface="Calibri"/>
              </a:rPr>
              <a:t>29</a:t>
            </a:fld>
            <a:endParaRPr sz="11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1CDF0F-E04E-C43E-9FF9-E9B7541BB2DA}"/>
              </a:ext>
            </a:extLst>
          </p:cNvPr>
          <p:cNvSpPr txBox="1"/>
          <p:nvPr/>
        </p:nvSpPr>
        <p:spPr>
          <a:xfrm>
            <a:off x="8811548" y="1848835"/>
            <a:ext cx="2987552" cy="315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95263" indent="-195263" algn="l" rtl="0">
              <a:lnSpc>
                <a:spcPct val="95000"/>
              </a:lnSpc>
              <a:spcBef>
                <a:spcPts val="900"/>
              </a:spcBef>
              <a:buClr>
                <a:srgbClr val="58C4CA"/>
              </a:buClr>
            </a:pPr>
            <a:r>
              <a:rPr lang="en-US" sz="1400" b="1" kern="1200">
                <a:solidFill>
                  <a:srgbClr val="2E69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REACHnet</a:t>
            </a:r>
            <a:endParaRPr lang="en-US" sz="1000" b="1" kern="1200">
              <a:solidFill>
                <a:srgbClr val="2E69FF"/>
              </a:solidFill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195263" indent="-195263" algn="l" rtl="0">
              <a:lnSpc>
                <a:spcPct val="95000"/>
              </a:lnSpc>
              <a:buClr>
                <a:srgbClr val="2E69FF"/>
              </a:buClr>
              <a:buFont typeface="+mj-lt"/>
              <a:buAutoNum type="arabicPeriod" startAt="61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Baylor Scott &amp; White Health (BSWH) </a:t>
            </a:r>
          </a:p>
          <a:p>
            <a:pPr marL="195263" indent="-195263" algn="l" rtl="0">
              <a:lnSpc>
                <a:spcPct val="95000"/>
              </a:lnSpc>
              <a:buClr>
                <a:srgbClr val="2E69FF"/>
              </a:buClr>
              <a:buFont typeface="Times New Roman" panose="02020603050405020304" pitchFamily="18" charset="0"/>
              <a:buAutoNum type="arabicPeriod" startAt="61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DHR Health Institute for Research and Development </a:t>
            </a:r>
          </a:p>
          <a:p>
            <a:pPr marL="195263" indent="-195263" algn="l" rtl="0">
              <a:lnSpc>
                <a:spcPct val="95000"/>
              </a:lnSpc>
              <a:buClr>
                <a:srgbClr val="2E69FF"/>
              </a:buClr>
              <a:buFont typeface="Times New Roman" panose="02020603050405020304" pitchFamily="18" charset="0"/>
              <a:buAutoNum type="arabicPeriod" startAt="61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Louisiana Public Health Institute</a:t>
            </a:r>
          </a:p>
          <a:p>
            <a:pPr marL="195263" indent="-195263" algn="l" rtl="0">
              <a:lnSpc>
                <a:spcPct val="95000"/>
              </a:lnSpc>
              <a:buClr>
                <a:srgbClr val="2E69FF"/>
              </a:buClr>
              <a:buFont typeface="Times New Roman" panose="02020603050405020304" pitchFamily="18" charset="0"/>
              <a:buAutoNum type="arabicPeriod" startAt="61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Ochsner Health </a:t>
            </a:r>
          </a:p>
          <a:p>
            <a:pPr marL="195263" indent="-195263" algn="l" rtl="0">
              <a:lnSpc>
                <a:spcPct val="95000"/>
              </a:lnSpc>
              <a:buClr>
                <a:srgbClr val="2E69FF"/>
              </a:buClr>
              <a:buFont typeface="Times New Roman" panose="02020603050405020304" pitchFamily="18" charset="0"/>
              <a:buAutoNum type="arabicPeriod" startAt="61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Ochsner LSU Health Shreveport </a:t>
            </a:r>
          </a:p>
          <a:p>
            <a:pPr marL="195263" indent="-195263" algn="l" rtl="0">
              <a:lnSpc>
                <a:spcPct val="95000"/>
              </a:lnSpc>
              <a:buClr>
                <a:srgbClr val="2E69FF"/>
              </a:buClr>
              <a:buFont typeface="Times New Roman" panose="02020603050405020304" pitchFamily="18" charset="0"/>
              <a:buAutoNum type="arabicPeriod" startAt="61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Sutter Health </a:t>
            </a:r>
          </a:p>
          <a:p>
            <a:pPr marL="195263" indent="-195263" algn="l" rtl="0">
              <a:lnSpc>
                <a:spcPct val="95000"/>
              </a:lnSpc>
              <a:buClr>
                <a:srgbClr val="2E69FF"/>
              </a:buClr>
              <a:buFont typeface="Times New Roman" panose="02020603050405020304" pitchFamily="18" charset="0"/>
              <a:buAutoNum type="arabicPeriod" startAt="61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Tulane Medical Center </a:t>
            </a:r>
          </a:p>
          <a:p>
            <a:pPr marL="195263" indent="-195263" algn="l" rtl="0">
              <a:lnSpc>
                <a:spcPct val="95000"/>
              </a:lnSpc>
              <a:buClr>
                <a:srgbClr val="2E69FF"/>
              </a:buClr>
              <a:buFont typeface="Times New Roman" panose="02020603050405020304" pitchFamily="18" charset="0"/>
              <a:buAutoNum type="arabicPeriod" startAt="61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University Medical Center New Orleans </a:t>
            </a:r>
          </a:p>
          <a:p>
            <a:pPr marL="195263" indent="-195263" algn="l" rtl="0">
              <a:lnSpc>
                <a:spcPct val="95000"/>
              </a:lnSpc>
              <a:buClr>
                <a:srgbClr val="2E69FF"/>
              </a:buClr>
              <a:buFont typeface="Times New Roman" panose="02020603050405020304" pitchFamily="18" charset="0"/>
              <a:buAutoNum type="arabicPeriod" startAt="61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University of California, San Francisco </a:t>
            </a:r>
          </a:p>
          <a:p>
            <a:pPr marL="195263" indent="-195263" algn="l" rtl="0">
              <a:lnSpc>
                <a:spcPct val="95000"/>
              </a:lnSpc>
              <a:spcBef>
                <a:spcPts val="900"/>
              </a:spcBef>
              <a:buClr>
                <a:srgbClr val="EE5132"/>
              </a:buClr>
            </a:pPr>
            <a:r>
              <a:rPr lang="en-US" sz="1400" b="1" kern="1200">
                <a:solidFill>
                  <a:srgbClr val="D146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STAR</a:t>
            </a:r>
            <a:endParaRPr lang="en-US" sz="1000" b="1" kern="1200">
              <a:solidFill>
                <a:srgbClr val="D14600"/>
              </a:solidFill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195263" indent="-195263" algn="l" rtl="0">
              <a:lnSpc>
                <a:spcPct val="95000"/>
              </a:lnSpc>
              <a:buClr>
                <a:srgbClr val="D14600"/>
              </a:buClr>
              <a:buFont typeface="+mj-lt"/>
              <a:buAutoNum type="arabicPeriod" startAt="70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Duke University (CC) </a:t>
            </a:r>
          </a:p>
          <a:p>
            <a:pPr marL="195263" indent="-195263" algn="l" rtl="0">
              <a:lnSpc>
                <a:spcPct val="95000"/>
              </a:lnSpc>
              <a:buClr>
                <a:srgbClr val="D14600"/>
              </a:buClr>
              <a:buFont typeface="Times New Roman" panose="02020603050405020304" pitchFamily="18" charset="0"/>
              <a:buAutoNum type="arabicPeriod" startAt="70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Essentia Health </a:t>
            </a:r>
          </a:p>
          <a:p>
            <a:pPr marL="195263" indent="-195263" algn="l" rtl="0">
              <a:lnSpc>
                <a:spcPct val="95000"/>
              </a:lnSpc>
              <a:buClr>
                <a:srgbClr val="D14600"/>
              </a:buClr>
              <a:buFont typeface="Times New Roman" panose="02020603050405020304" pitchFamily="18" charset="0"/>
              <a:buAutoNum type="arabicPeriod" startAt="70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Mayo Clinic </a:t>
            </a:r>
          </a:p>
          <a:p>
            <a:pPr marL="195263" indent="-195263" algn="l" rtl="0">
              <a:lnSpc>
                <a:spcPct val="95000"/>
              </a:lnSpc>
              <a:buClr>
                <a:srgbClr val="D14600"/>
              </a:buClr>
              <a:buFont typeface="Times New Roman" panose="02020603050405020304" pitchFamily="18" charset="0"/>
              <a:buAutoNum type="arabicPeriod" startAt="70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Medical University of South Carolina </a:t>
            </a:r>
          </a:p>
          <a:p>
            <a:pPr marL="195263" indent="-195263" algn="l" rtl="0">
              <a:lnSpc>
                <a:spcPct val="95000"/>
              </a:lnSpc>
              <a:buClr>
                <a:srgbClr val="D14600"/>
              </a:buClr>
              <a:buFont typeface="Times New Roman" panose="02020603050405020304" pitchFamily="18" charset="0"/>
              <a:buAutoNum type="arabicPeriod" startAt="70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Meharry Medical College </a:t>
            </a:r>
          </a:p>
          <a:p>
            <a:pPr marL="195263" indent="-195263" algn="l" rtl="0">
              <a:lnSpc>
                <a:spcPct val="95000"/>
              </a:lnSpc>
              <a:buClr>
                <a:srgbClr val="D14600"/>
              </a:buClr>
              <a:buFont typeface="Times New Roman" panose="02020603050405020304" pitchFamily="18" charset="0"/>
              <a:buAutoNum type="arabicPeriod" startAt="70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Stanford University School of Medicine </a:t>
            </a:r>
          </a:p>
          <a:p>
            <a:pPr marL="195263" indent="-195263" algn="l" rtl="0">
              <a:lnSpc>
                <a:spcPct val="95000"/>
              </a:lnSpc>
              <a:buClr>
                <a:srgbClr val="D14600"/>
              </a:buClr>
              <a:buFont typeface="Times New Roman" panose="02020603050405020304" pitchFamily="18" charset="0"/>
              <a:buAutoNum type="arabicPeriod" startAt="70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University of North Carolina at Chapel Hill </a:t>
            </a:r>
          </a:p>
          <a:p>
            <a:pPr marL="195263" indent="-195263" algn="l" rtl="0">
              <a:lnSpc>
                <a:spcPct val="95000"/>
              </a:lnSpc>
              <a:buClr>
                <a:srgbClr val="D14600"/>
              </a:buClr>
              <a:buFont typeface="Times New Roman" panose="02020603050405020304" pitchFamily="18" charset="0"/>
              <a:buAutoNum type="arabicPeriod" startAt="70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Vanderbilt University Medical Center (CC)</a:t>
            </a:r>
          </a:p>
          <a:p>
            <a:pPr marL="195263" indent="-195263" algn="l" rtl="0">
              <a:lnSpc>
                <a:spcPct val="95000"/>
              </a:lnSpc>
              <a:buClr>
                <a:srgbClr val="D14600"/>
              </a:buClr>
              <a:buFont typeface="Times New Roman" panose="02020603050405020304" pitchFamily="18" charset="0"/>
              <a:buAutoNum type="arabicPeriod" startAt="70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Wake Forest University School of Medicine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8C2BC4-12B2-D615-8733-6788CE965936}"/>
              </a:ext>
            </a:extLst>
          </p:cNvPr>
          <p:cNvSpPr txBox="1"/>
          <p:nvPr/>
        </p:nvSpPr>
        <p:spPr>
          <a:xfrm>
            <a:off x="751687" y="1848835"/>
            <a:ext cx="2156270" cy="37410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7325" indent="-187325" algn="l" rtl="0">
              <a:lnSpc>
                <a:spcPct val="95000"/>
              </a:lnSpc>
              <a:buClr>
                <a:srgbClr val="004389"/>
              </a:buClr>
            </a:pPr>
            <a:r>
              <a:rPr lang="en-US" sz="1400" b="1" kern="1200">
                <a:solidFill>
                  <a:srgbClr val="00438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ADVANCE</a:t>
            </a:r>
            <a:endParaRPr lang="en-US" sz="1000" b="1" kern="1200">
              <a:solidFill>
                <a:srgbClr val="004389"/>
              </a:solidFill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187325" indent="-187325" algn="l" rtl="0">
              <a:lnSpc>
                <a:spcPct val="95000"/>
              </a:lnSpc>
              <a:buClr>
                <a:srgbClr val="004389"/>
              </a:buClr>
              <a:buFont typeface="Times New Roman" panose="02020603050405020304" pitchFamily="18" charset="0"/>
              <a:buAutoNum type="arabicPeriod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Fenway Health </a:t>
            </a:r>
          </a:p>
          <a:p>
            <a:pPr marL="187325" indent="-187325" algn="l" rtl="0">
              <a:lnSpc>
                <a:spcPct val="95000"/>
              </a:lnSpc>
              <a:buClr>
                <a:srgbClr val="004389"/>
              </a:buClr>
              <a:buFont typeface="Times New Roman" panose="02020603050405020304" pitchFamily="18" charset="0"/>
              <a:buAutoNum type="arabicPeriod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Health Choice Network </a:t>
            </a:r>
          </a:p>
          <a:p>
            <a:pPr marL="187325" indent="-187325" algn="l" rtl="0">
              <a:lnSpc>
                <a:spcPct val="95000"/>
              </a:lnSpc>
              <a:buClr>
                <a:srgbClr val="004389"/>
              </a:buClr>
              <a:buFont typeface="Times New Roman" panose="02020603050405020304" pitchFamily="18" charset="0"/>
              <a:buAutoNum type="arabicPeriod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OCHIN </a:t>
            </a:r>
          </a:p>
          <a:p>
            <a:pPr marL="187325" indent="-187325" algn="l" rtl="0">
              <a:lnSpc>
                <a:spcPct val="95000"/>
              </a:lnSpc>
              <a:buClr>
                <a:srgbClr val="004389"/>
              </a:buClr>
              <a:buFont typeface="Times New Roman" panose="02020603050405020304" pitchFamily="18" charset="0"/>
              <a:buAutoNum type="arabicPeriod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Oregon Health &amp; Science </a:t>
            </a:r>
            <a:b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</a:b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University Hospital System </a:t>
            </a:r>
          </a:p>
          <a:p>
            <a:pPr marL="187325" indent="-187325" algn="l" rtl="0">
              <a:lnSpc>
                <a:spcPct val="95000"/>
              </a:lnSpc>
              <a:buClr>
                <a:srgbClr val="004389"/>
              </a:buClr>
              <a:buFont typeface="Times New Roman" panose="02020603050405020304" pitchFamily="18" charset="0"/>
              <a:buAutoNum type="arabicPeriod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The University of Washington </a:t>
            </a:r>
          </a:p>
          <a:p>
            <a:pPr marL="187325" indent="-187325" algn="l" rtl="0">
              <a:lnSpc>
                <a:spcPct val="95000"/>
              </a:lnSpc>
              <a:spcBef>
                <a:spcPts val="900"/>
              </a:spcBef>
              <a:buClr>
                <a:srgbClr val="0356A4"/>
              </a:buClr>
            </a:pPr>
            <a:r>
              <a:rPr lang="en-US" sz="1400" b="1" kern="1200">
                <a:solidFill>
                  <a:srgbClr val="4C82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GPC</a:t>
            </a:r>
            <a:endParaRPr lang="en-US" sz="1000" b="1" kern="1200">
              <a:solidFill>
                <a:srgbClr val="4C8200"/>
              </a:solidFill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187325" indent="-187325" algn="l" rtl="0">
              <a:lnSpc>
                <a:spcPct val="95000"/>
              </a:lnSpc>
              <a:buClr>
                <a:srgbClr val="4C8200"/>
              </a:buClr>
              <a:buFont typeface="+mj-lt"/>
              <a:buAutoNum type="arabicPeriod" startAt="6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Allina Health </a:t>
            </a:r>
          </a:p>
          <a:p>
            <a:pPr marL="187325" indent="-187325" algn="l" rtl="0">
              <a:lnSpc>
                <a:spcPct val="95000"/>
              </a:lnSpc>
              <a:buClr>
                <a:srgbClr val="4C8200"/>
              </a:buClr>
              <a:buFont typeface="Times New Roman" panose="02020603050405020304" pitchFamily="18" charset="0"/>
              <a:buAutoNum type="arabicPeriod" startAt="6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Intermountain Healthcare </a:t>
            </a:r>
          </a:p>
          <a:p>
            <a:pPr marL="187325" indent="-187325" algn="l" rtl="0">
              <a:lnSpc>
                <a:spcPct val="95000"/>
              </a:lnSpc>
              <a:buClr>
                <a:srgbClr val="4C8200"/>
              </a:buClr>
              <a:buFont typeface="Times New Roman" panose="02020603050405020304" pitchFamily="18" charset="0"/>
              <a:buAutoNum type="arabicPeriod" startAt="6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Marshfield Clinic Research Institute </a:t>
            </a:r>
          </a:p>
          <a:p>
            <a:pPr marL="187325" indent="-187325" algn="l" rtl="0">
              <a:lnSpc>
                <a:spcPct val="95000"/>
              </a:lnSpc>
              <a:buClr>
                <a:srgbClr val="4C8200"/>
              </a:buClr>
              <a:buFont typeface="Times New Roman" panose="02020603050405020304" pitchFamily="18" charset="0"/>
              <a:buAutoNum type="arabicPeriod" startAt="6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Medical College of Wisconsin </a:t>
            </a:r>
          </a:p>
          <a:p>
            <a:pPr marL="187325" indent="-187325" algn="l" rtl="0">
              <a:lnSpc>
                <a:spcPct val="95000"/>
              </a:lnSpc>
              <a:buClr>
                <a:srgbClr val="4C8200"/>
              </a:buClr>
              <a:buFont typeface="Times New Roman" panose="02020603050405020304" pitchFamily="18" charset="0"/>
              <a:buAutoNum type="arabicPeriod" startAt="6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University of California, Davis</a:t>
            </a:r>
          </a:p>
          <a:p>
            <a:pPr marL="187325" indent="-187325" algn="l" rtl="0">
              <a:lnSpc>
                <a:spcPct val="95000"/>
              </a:lnSpc>
              <a:buClr>
                <a:srgbClr val="4C8200"/>
              </a:buClr>
              <a:buFont typeface="Times New Roman" panose="02020603050405020304" pitchFamily="18" charset="0"/>
              <a:buAutoNum type="arabicPeriod" startAt="6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University of California, Los Angeles </a:t>
            </a:r>
          </a:p>
          <a:p>
            <a:pPr marL="187325" indent="-187325" algn="l" rtl="0">
              <a:lnSpc>
                <a:spcPct val="95000"/>
              </a:lnSpc>
              <a:buClr>
                <a:srgbClr val="4C8200"/>
              </a:buClr>
              <a:buFont typeface="Times New Roman" panose="02020603050405020304" pitchFamily="18" charset="0"/>
              <a:buAutoNum type="arabicPeriod" startAt="6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University of Iowa Healthcare </a:t>
            </a:r>
          </a:p>
          <a:p>
            <a:pPr marL="187325" indent="-187325" algn="l" rtl="0">
              <a:lnSpc>
                <a:spcPct val="95000"/>
              </a:lnSpc>
              <a:buClr>
                <a:srgbClr val="4C8200"/>
              </a:buClr>
              <a:buFont typeface="Times New Roman" panose="02020603050405020304" pitchFamily="18" charset="0"/>
              <a:buAutoNum type="arabicPeriod" startAt="6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University of Kansas Hospital </a:t>
            </a:r>
          </a:p>
          <a:p>
            <a:pPr marL="187325" indent="-187325" algn="l" rtl="0">
              <a:lnSpc>
                <a:spcPct val="95000"/>
              </a:lnSpc>
              <a:buClr>
                <a:srgbClr val="4C8200"/>
              </a:buClr>
              <a:buFont typeface="Times New Roman" panose="02020603050405020304" pitchFamily="18" charset="0"/>
              <a:buAutoNum type="arabicPeriod" startAt="6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University of Missouri </a:t>
            </a:r>
          </a:p>
          <a:p>
            <a:pPr marL="187325" indent="-187325" algn="l" rtl="0">
              <a:lnSpc>
                <a:spcPct val="95000"/>
              </a:lnSpc>
              <a:buClr>
                <a:srgbClr val="4C8200"/>
              </a:buClr>
              <a:buFont typeface="Times New Roman" panose="02020603050405020304" pitchFamily="18" charset="0"/>
              <a:buAutoNum type="arabicPeriod" startAt="6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University of Nebraska </a:t>
            </a:r>
            <a:b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</a:b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Medical Center </a:t>
            </a:r>
          </a:p>
          <a:p>
            <a:pPr marL="187325" indent="-187325" algn="l" rtl="0">
              <a:lnSpc>
                <a:spcPct val="95000"/>
              </a:lnSpc>
              <a:buClr>
                <a:srgbClr val="4C8200"/>
              </a:buClr>
              <a:buFont typeface="Times New Roman" panose="02020603050405020304" pitchFamily="18" charset="0"/>
              <a:buAutoNum type="arabicPeriod" startAt="6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University of Texas Health </a:t>
            </a:r>
            <a:b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</a:b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Science Center at Houston </a:t>
            </a:r>
          </a:p>
          <a:p>
            <a:pPr marL="187325" indent="-187325" algn="l" rtl="0">
              <a:lnSpc>
                <a:spcPct val="95000"/>
              </a:lnSpc>
              <a:buClr>
                <a:srgbClr val="4C8200"/>
              </a:buClr>
              <a:buFont typeface="Times New Roman" panose="02020603050405020304" pitchFamily="18" charset="0"/>
              <a:buAutoNum type="arabicPeriod" startAt="6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University of Utah Health </a:t>
            </a:r>
          </a:p>
          <a:p>
            <a:pPr marL="187325" indent="-187325" algn="l" rtl="0">
              <a:lnSpc>
                <a:spcPct val="95000"/>
              </a:lnSpc>
              <a:buClr>
                <a:srgbClr val="4C8200"/>
              </a:buClr>
              <a:buFont typeface="Times New Roman" panose="02020603050405020304" pitchFamily="18" charset="0"/>
              <a:buAutoNum type="arabicPeriod" startAt="6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UT Southwestern Medical Center </a:t>
            </a:r>
          </a:p>
          <a:p>
            <a:pPr marL="187325" indent="-187325" algn="l" rtl="0">
              <a:lnSpc>
                <a:spcPct val="95000"/>
              </a:lnSpc>
              <a:buClr>
                <a:srgbClr val="4C8200"/>
              </a:buClr>
              <a:buFont typeface="Times New Roman" panose="02020603050405020304" pitchFamily="18" charset="0"/>
              <a:buAutoNum type="arabicPeriod" startAt="6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Washington University in St. Louis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8CA7A5-7ED7-FBBF-7489-5BB084C9C91C}"/>
              </a:ext>
            </a:extLst>
          </p:cNvPr>
          <p:cNvSpPr txBox="1"/>
          <p:nvPr/>
        </p:nvSpPr>
        <p:spPr>
          <a:xfrm>
            <a:off x="3152596" y="1848835"/>
            <a:ext cx="3239966" cy="40334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7325" marR="0" lvl="0" indent="-187325" algn="l" defTabSz="457200" rtl="0" eaLnBrk="1" fontAlgn="auto" latinLnBrk="0" hangingPunct="1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rgbClr val="FAA72B"/>
              </a:buClr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27F9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INSIGHT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27F9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187325" marR="0" lvl="0" indent="-187325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27F90"/>
              </a:buClr>
              <a:buSzTx/>
              <a:buFont typeface="+mj-lt"/>
              <a:buAutoNum type="arabicPeriod" startAt="20"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Columbia University Irving </a:t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Medical Center  </a:t>
            </a:r>
          </a:p>
          <a:p>
            <a:pPr marL="187325" marR="0" lvl="0" indent="-187325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27F90"/>
              </a:buClr>
              <a:buSzTx/>
              <a:buFont typeface="Times New Roman" panose="02020603050405020304" pitchFamily="18" charset="0"/>
              <a:buAutoNum type="arabicPeriod" startAt="20"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Houston Methodist </a:t>
            </a:r>
          </a:p>
          <a:p>
            <a:pPr marL="187325" marR="0" lvl="0" indent="-187325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27F90"/>
              </a:buClr>
              <a:buSzTx/>
              <a:buFont typeface="Times New Roman" panose="02020603050405020304" pitchFamily="18" charset="0"/>
              <a:buAutoNum type="arabicPeriod" startAt="20"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Montefiore Einstein  </a:t>
            </a:r>
          </a:p>
          <a:p>
            <a:pPr marL="187325" marR="0" lvl="0" indent="-187325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27F90"/>
              </a:buClr>
              <a:buSzTx/>
              <a:buFont typeface="Times New Roman" panose="02020603050405020304" pitchFamily="18" charset="0"/>
              <a:buAutoNum type="arabicPeriod" startAt="20"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Mount Sinai Health System  </a:t>
            </a:r>
          </a:p>
          <a:p>
            <a:pPr marL="187325" marR="0" lvl="0" indent="-187325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27F90"/>
              </a:buClr>
              <a:buSzTx/>
              <a:buFont typeface="Times New Roman" panose="02020603050405020304" pitchFamily="18" charset="0"/>
              <a:buAutoNum type="arabicPeriod" startAt="20"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New York University Langone Health </a:t>
            </a:r>
          </a:p>
          <a:p>
            <a:pPr marL="187325" marR="0" lvl="0" indent="-187325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27F90"/>
              </a:buClr>
              <a:buSzTx/>
              <a:buFont typeface="Times New Roman" panose="02020603050405020304" pitchFamily="18" charset="0"/>
              <a:buAutoNum type="arabicPeriod" startAt="20"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New York-Presbyterian </a:t>
            </a:r>
          </a:p>
          <a:p>
            <a:pPr marL="187325" marR="0" lvl="0" indent="-187325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27F90"/>
              </a:buClr>
              <a:buSzTx/>
              <a:buFont typeface="Times New Roman" panose="02020603050405020304" pitchFamily="18" charset="0"/>
              <a:buAutoNum type="arabicPeriod" startAt="20"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Stony Brook Medicine </a:t>
            </a:r>
          </a:p>
          <a:p>
            <a:pPr marL="187325" marR="0" lvl="0" indent="-187325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27F90"/>
              </a:buClr>
              <a:buSzTx/>
              <a:buFont typeface="Times New Roman" panose="02020603050405020304" pitchFamily="18" charset="0"/>
              <a:buAutoNum type="arabicPeriod" startAt="20"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Weill Cornell Medicine </a:t>
            </a:r>
            <a:endParaRPr lang="en-US" sz="1400" b="1" kern="1200">
              <a:solidFill>
                <a:srgbClr val="A00269"/>
              </a:solidFill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187325" indent="-187325" algn="l" rtl="0">
              <a:lnSpc>
                <a:spcPct val="95000"/>
              </a:lnSpc>
              <a:spcBef>
                <a:spcPts val="900"/>
              </a:spcBef>
              <a:buClr>
                <a:srgbClr val="F5A1BF"/>
              </a:buClr>
            </a:pPr>
            <a:r>
              <a:rPr lang="en-US" sz="1400" b="1" kern="1200">
                <a:solidFill>
                  <a:srgbClr val="A0026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OneFlorida+</a:t>
            </a:r>
          </a:p>
          <a:p>
            <a:pPr marL="187325" indent="-187325" algn="l" rtl="0">
              <a:lnSpc>
                <a:spcPct val="95000"/>
              </a:lnSpc>
              <a:buClr>
                <a:srgbClr val="A00269"/>
              </a:buClr>
              <a:buFont typeface="+mj-lt"/>
              <a:buAutoNum type="arabicPeriod" startAt="28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AdventHealth Orlando </a:t>
            </a:r>
          </a:p>
          <a:p>
            <a:pPr marL="187325" indent="-187325" algn="l" rtl="0">
              <a:lnSpc>
                <a:spcPct val="95000"/>
              </a:lnSpc>
              <a:buClr>
                <a:srgbClr val="A00269"/>
              </a:buClr>
              <a:buFont typeface="Times New Roman" panose="02020603050405020304" pitchFamily="18" charset="0"/>
              <a:buAutoNum type="arabicPeriod" startAt="28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Bond Community Health Center, Inc. </a:t>
            </a:r>
          </a:p>
          <a:p>
            <a:pPr marL="187325" indent="-187325" algn="l" rtl="0">
              <a:lnSpc>
                <a:spcPct val="95000"/>
              </a:lnSpc>
              <a:buClr>
                <a:srgbClr val="A00269"/>
              </a:buClr>
              <a:buFont typeface="Times New Roman" panose="02020603050405020304" pitchFamily="18" charset="0"/>
              <a:buAutoNum type="arabicPeriod" startAt="28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Emory University </a:t>
            </a:r>
          </a:p>
          <a:p>
            <a:pPr marL="187325" indent="-187325" algn="l" rtl="0">
              <a:lnSpc>
                <a:spcPct val="95000"/>
              </a:lnSpc>
              <a:buClr>
                <a:srgbClr val="A00269"/>
              </a:buClr>
              <a:buFont typeface="Times New Roman" panose="02020603050405020304" pitchFamily="18" charset="0"/>
              <a:buAutoNum type="arabicPeriod" startAt="28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Florida Medicaid </a:t>
            </a:r>
          </a:p>
          <a:p>
            <a:pPr marL="187325" indent="-187325" algn="l" rtl="0">
              <a:lnSpc>
                <a:spcPct val="95000"/>
              </a:lnSpc>
              <a:buClr>
                <a:srgbClr val="A00269"/>
              </a:buClr>
              <a:buFont typeface="Times New Roman" panose="02020603050405020304" pitchFamily="18" charset="0"/>
              <a:buAutoNum type="arabicPeriod" startAt="28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Jackson Health System </a:t>
            </a:r>
          </a:p>
          <a:p>
            <a:pPr marL="187325" indent="-187325" algn="l" rtl="0">
              <a:lnSpc>
                <a:spcPct val="95000"/>
              </a:lnSpc>
              <a:buClr>
                <a:srgbClr val="A00269"/>
              </a:buClr>
              <a:buFont typeface="Times New Roman" panose="02020603050405020304" pitchFamily="18" charset="0"/>
              <a:buAutoNum type="arabicPeriod" startAt="28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Nicklaus Children’s Hospital (NCH) </a:t>
            </a:r>
          </a:p>
          <a:p>
            <a:pPr marL="187325" indent="-187325" algn="l" rtl="0">
              <a:lnSpc>
                <a:spcPct val="95000"/>
              </a:lnSpc>
              <a:buClr>
                <a:srgbClr val="A00269"/>
              </a:buClr>
              <a:buFont typeface="Times New Roman" panose="02020603050405020304" pitchFamily="18" charset="0"/>
              <a:buAutoNum type="arabicPeriod" startAt="28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Orlando Health </a:t>
            </a:r>
          </a:p>
          <a:p>
            <a:pPr marL="187325" indent="-187325" algn="l" rtl="0">
              <a:lnSpc>
                <a:spcPct val="95000"/>
              </a:lnSpc>
              <a:buClr>
                <a:srgbClr val="A00269"/>
              </a:buClr>
              <a:buFont typeface="Times New Roman" panose="02020603050405020304" pitchFamily="18" charset="0"/>
              <a:buAutoNum type="arabicPeriod" startAt="28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Tallahassee Memorial Healthcare and Capital Health Plan </a:t>
            </a:r>
          </a:p>
          <a:p>
            <a:pPr marL="187325" indent="-187325" algn="l" rtl="0">
              <a:lnSpc>
                <a:spcPct val="95000"/>
              </a:lnSpc>
              <a:buClr>
                <a:srgbClr val="A00269"/>
              </a:buClr>
              <a:buFont typeface="Times New Roman" panose="02020603050405020304" pitchFamily="18" charset="0"/>
              <a:buAutoNum type="arabicPeriod" startAt="28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University of Alabama at Birmingham </a:t>
            </a:r>
          </a:p>
          <a:p>
            <a:pPr marL="187325" indent="-187325" algn="l" rtl="0">
              <a:lnSpc>
                <a:spcPct val="95000"/>
              </a:lnSpc>
              <a:buClr>
                <a:srgbClr val="A00269"/>
              </a:buClr>
              <a:buFont typeface="Times New Roman" panose="02020603050405020304" pitchFamily="18" charset="0"/>
              <a:buAutoNum type="arabicPeriod" startAt="28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University of Arkansas for Medical Sciences </a:t>
            </a:r>
          </a:p>
          <a:p>
            <a:pPr marL="187325" indent="-187325" algn="l" rtl="0">
              <a:lnSpc>
                <a:spcPct val="95000"/>
              </a:lnSpc>
              <a:buClr>
                <a:srgbClr val="A00269"/>
              </a:buClr>
              <a:buFont typeface="Times New Roman" panose="02020603050405020304" pitchFamily="18" charset="0"/>
              <a:buAutoNum type="arabicPeriod" startAt="28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University of California, Irvine </a:t>
            </a:r>
          </a:p>
          <a:p>
            <a:pPr marL="187325" indent="-187325" algn="l" rtl="0">
              <a:lnSpc>
                <a:spcPct val="95000"/>
              </a:lnSpc>
              <a:buClr>
                <a:srgbClr val="A00269"/>
              </a:buClr>
              <a:buFont typeface="Times New Roman" panose="02020603050405020304" pitchFamily="18" charset="0"/>
              <a:buAutoNum type="arabicPeriod" startAt="28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University of Florida and University of Florida Health </a:t>
            </a:r>
          </a:p>
          <a:p>
            <a:pPr marL="187325" indent="-187325" algn="l" rtl="0">
              <a:lnSpc>
                <a:spcPct val="95000"/>
              </a:lnSpc>
              <a:buClr>
                <a:srgbClr val="A00269"/>
              </a:buClr>
              <a:buFont typeface="Times New Roman" panose="02020603050405020304" pitchFamily="18" charset="0"/>
              <a:buAutoNum type="arabicPeriod" startAt="28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University of Miami and UHealth </a:t>
            </a:r>
          </a:p>
          <a:p>
            <a:pPr marL="187325" indent="-187325" algn="l" rtl="0">
              <a:lnSpc>
                <a:spcPct val="95000"/>
              </a:lnSpc>
              <a:buClr>
                <a:srgbClr val="A00269"/>
              </a:buClr>
              <a:buFont typeface="Times New Roman" panose="02020603050405020304" pitchFamily="18" charset="0"/>
              <a:buAutoNum type="arabicPeriod" startAt="28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University of Minnesota </a:t>
            </a:r>
          </a:p>
          <a:p>
            <a:pPr marL="187325" indent="-187325" algn="l" rtl="0">
              <a:lnSpc>
                <a:spcPct val="95000"/>
              </a:lnSpc>
              <a:buClr>
                <a:srgbClr val="A00269"/>
              </a:buClr>
              <a:buFont typeface="Times New Roman" panose="02020603050405020304" pitchFamily="18" charset="0"/>
              <a:buAutoNum type="arabicPeriod" startAt="28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University of South Florida and Tampa General Hospital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AA04BC-4DA6-331E-D4D6-EBCC680A54D2}"/>
              </a:ext>
            </a:extLst>
          </p:cNvPr>
          <p:cNvSpPr txBox="1"/>
          <p:nvPr/>
        </p:nvSpPr>
        <p:spPr>
          <a:xfrm>
            <a:off x="6604064" y="1854268"/>
            <a:ext cx="1995981" cy="34486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9388" indent="-179388" algn="l" rtl="0">
              <a:lnSpc>
                <a:spcPct val="95000"/>
              </a:lnSpc>
              <a:spcBef>
                <a:spcPts val="900"/>
              </a:spcBef>
              <a:buClr>
                <a:srgbClr val="79BA2F"/>
              </a:buClr>
            </a:pPr>
            <a:r>
              <a:rPr lang="en-US" sz="1400" b="1" kern="1200">
                <a:solidFill>
                  <a:srgbClr val="6F309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PaTH</a:t>
            </a:r>
            <a:endParaRPr lang="en-US" sz="1000" b="1" kern="1200">
              <a:solidFill>
                <a:srgbClr val="6F309F"/>
              </a:solidFill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179388" indent="-179388" algn="l" rtl="0">
              <a:lnSpc>
                <a:spcPct val="95000"/>
              </a:lnSpc>
              <a:buClr>
                <a:srgbClr val="6F309F"/>
              </a:buClr>
              <a:buFont typeface="+mj-lt"/>
              <a:buAutoNum type="arabicPeriod" startAt="43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Boston Medical Center </a:t>
            </a:r>
          </a:p>
          <a:p>
            <a:pPr marL="179388" indent="-179388" algn="l" rtl="0">
              <a:lnSpc>
                <a:spcPct val="95000"/>
              </a:lnSpc>
              <a:buClr>
                <a:srgbClr val="6F309F"/>
              </a:buClr>
              <a:buFont typeface="Times New Roman" panose="02020603050405020304" pitchFamily="18" charset="0"/>
              <a:buAutoNum type="arabicPeriod" startAt="43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Geisinger  </a:t>
            </a:r>
          </a:p>
          <a:p>
            <a:pPr marL="179388" indent="-179388" algn="l" rtl="0">
              <a:lnSpc>
                <a:spcPct val="95000"/>
              </a:lnSpc>
              <a:buClr>
                <a:srgbClr val="6F309F"/>
              </a:buClr>
              <a:buFont typeface="Times New Roman" panose="02020603050405020304" pitchFamily="18" charset="0"/>
              <a:buAutoNum type="arabicPeriod" startAt="43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Johns Hopkins University </a:t>
            </a:r>
          </a:p>
          <a:p>
            <a:pPr marL="179388" indent="-179388" algn="l" rtl="0">
              <a:lnSpc>
                <a:spcPct val="95000"/>
              </a:lnSpc>
              <a:buClr>
                <a:srgbClr val="6F309F"/>
              </a:buClr>
              <a:buFont typeface="Times New Roman" panose="02020603050405020304" pitchFamily="18" charset="0"/>
              <a:buAutoNum type="arabicPeriod" startAt="43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Ohio State University </a:t>
            </a:r>
          </a:p>
          <a:p>
            <a:pPr marL="179388" indent="-179388" algn="l" rtl="0">
              <a:lnSpc>
                <a:spcPct val="95000"/>
              </a:lnSpc>
              <a:buClr>
                <a:srgbClr val="6F309F"/>
              </a:buClr>
              <a:buFont typeface="Times New Roman" panose="02020603050405020304" pitchFamily="18" charset="0"/>
              <a:buAutoNum type="arabicPeriod" startAt="43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Rush University Medical Center </a:t>
            </a:r>
          </a:p>
          <a:p>
            <a:pPr marL="179388" indent="-179388" algn="l" rtl="0">
              <a:lnSpc>
                <a:spcPct val="95000"/>
              </a:lnSpc>
              <a:buClr>
                <a:srgbClr val="6F309F"/>
              </a:buClr>
              <a:buFont typeface="Times New Roman" panose="02020603050405020304" pitchFamily="18" charset="0"/>
              <a:buAutoNum type="arabicPeriod" startAt="43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Temple University </a:t>
            </a:r>
          </a:p>
          <a:p>
            <a:pPr marL="179388" indent="-179388" algn="l" rtl="0">
              <a:lnSpc>
                <a:spcPct val="95000"/>
              </a:lnSpc>
              <a:buClr>
                <a:srgbClr val="6F309F"/>
              </a:buClr>
              <a:buFont typeface="Times New Roman" panose="02020603050405020304" pitchFamily="18" charset="0"/>
              <a:buAutoNum type="arabicPeriod" startAt="43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University of Michigan </a:t>
            </a:r>
          </a:p>
          <a:p>
            <a:pPr marL="179388" indent="-179388" algn="l" rtl="0">
              <a:lnSpc>
                <a:spcPct val="95000"/>
              </a:lnSpc>
              <a:buClr>
                <a:srgbClr val="6F309F"/>
              </a:buClr>
              <a:buFont typeface="Times New Roman" panose="02020603050405020304" pitchFamily="18" charset="0"/>
              <a:buAutoNum type="arabicPeriod" startAt="43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University of Pittsburgh </a:t>
            </a:r>
          </a:p>
          <a:p>
            <a:pPr marL="179388" indent="-179388" algn="l" rtl="0">
              <a:lnSpc>
                <a:spcPct val="95000"/>
              </a:lnSpc>
              <a:spcBef>
                <a:spcPts val="900"/>
              </a:spcBef>
              <a:buClr>
                <a:srgbClr val="4B3593"/>
              </a:buClr>
            </a:pPr>
            <a:r>
              <a:rPr lang="en-US" sz="1400" b="1" kern="1200">
                <a:solidFill>
                  <a:srgbClr val="51515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PEDSnet</a:t>
            </a:r>
            <a:endParaRPr lang="en-US" sz="1000" b="1" kern="1200">
              <a:solidFill>
                <a:srgbClr val="515151"/>
              </a:solidFill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179388" indent="-179388" algn="l" rtl="0">
              <a:lnSpc>
                <a:spcPct val="95000"/>
              </a:lnSpc>
              <a:buClr>
                <a:srgbClr val="515151"/>
              </a:buClr>
              <a:buFont typeface="+mj-lt"/>
              <a:buAutoNum type="arabicPeriod" startAt="51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Children’s National Hospital </a:t>
            </a:r>
          </a:p>
          <a:p>
            <a:pPr marL="179388" indent="-179388" algn="l" rtl="0">
              <a:lnSpc>
                <a:spcPct val="95000"/>
              </a:lnSpc>
              <a:buClr>
                <a:srgbClr val="515151"/>
              </a:buClr>
              <a:buFont typeface="Times New Roman" panose="02020603050405020304" pitchFamily="18" charset="0"/>
              <a:buAutoNum type="arabicPeriod" startAt="51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Cincinnati Children’s Hospital </a:t>
            </a:r>
          </a:p>
          <a:p>
            <a:pPr marL="179388" indent="-179388" algn="l" rtl="0">
              <a:lnSpc>
                <a:spcPct val="95000"/>
              </a:lnSpc>
              <a:buClr>
                <a:srgbClr val="515151"/>
              </a:buClr>
              <a:buFont typeface="Times New Roman" panose="02020603050405020304" pitchFamily="18" charset="0"/>
              <a:buAutoNum type="arabicPeriod" startAt="51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Colorado Children’s Hospital </a:t>
            </a:r>
          </a:p>
          <a:p>
            <a:pPr marL="179388" indent="-179388" algn="l" rtl="0">
              <a:lnSpc>
                <a:spcPct val="95000"/>
              </a:lnSpc>
              <a:buClr>
                <a:srgbClr val="515151"/>
              </a:buClr>
              <a:buFont typeface="Times New Roman" panose="02020603050405020304" pitchFamily="18" charset="0"/>
              <a:buAutoNum type="arabicPeriod" startAt="51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Lurie Children’s Hospital </a:t>
            </a:r>
          </a:p>
          <a:p>
            <a:pPr marL="179388" indent="-179388" algn="l" rtl="0">
              <a:lnSpc>
                <a:spcPct val="95000"/>
              </a:lnSpc>
              <a:buClr>
                <a:srgbClr val="515151"/>
              </a:buClr>
              <a:buFont typeface="Times New Roman" panose="02020603050405020304" pitchFamily="18" charset="0"/>
              <a:buAutoNum type="arabicPeriod" startAt="51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Nationwide Children’s Hospital </a:t>
            </a:r>
          </a:p>
          <a:p>
            <a:pPr marL="179388" indent="-179388" algn="l" rtl="0">
              <a:lnSpc>
                <a:spcPct val="95000"/>
              </a:lnSpc>
              <a:buClr>
                <a:srgbClr val="515151"/>
              </a:buClr>
              <a:buFont typeface="Times New Roman" panose="02020603050405020304" pitchFamily="18" charset="0"/>
              <a:buAutoNum type="arabicPeriod" startAt="51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Nemours Children’s Health </a:t>
            </a:r>
          </a:p>
          <a:p>
            <a:pPr marL="179388" indent="-179388" algn="l" rtl="0">
              <a:lnSpc>
                <a:spcPct val="95000"/>
              </a:lnSpc>
              <a:buClr>
                <a:srgbClr val="515151"/>
              </a:buClr>
              <a:buFont typeface="Times New Roman" panose="02020603050405020304" pitchFamily="18" charset="0"/>
              <a:buAutoNum type="arabicPeriod" startAt="51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Seattle Children’s Research Institute </a:t>
            </a:r>
          </a:p>
          <a:p>
            <a:pPr marL="179388" indent="-179388" algn="l" rtl="0">
              <a:lnSpc>
                <a:spcPct val="95000"/>
              </a:lnSpc>
              <a:buClr>
                <a:srgbClr val="515151"/>
              </a:buClr>
              <a:buFont typeface="Times New Roman" panose="02020603050405020304" pitchFamily="18" charset="0"/>
              <a:buAutoNum type="arabicPeriod" startAt="51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Stanford Children's Health </a:t>
            </a:r>
          </a:p>
          <a:p>
            <a:pPr marL="179388" indent="-179388" algn="l" rtl="0">
              <a:lnSpc>
                <a:spcPct val="95000"/>
              </a:lnSpc>
              <a:buClr>
                <a:srgbClr val="515151"/>
              </a:buClr>
              <a:buFont typeface="Times New Roman" panose="02020603050405020304" pitchFamily="18" charset="0"/>
              <a:buAutoNum type="arabicPeriod" startAt="51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Texas Children’s Hospital </a:t>
            </a:r>
          </a:p>
          <a:p>
            <a:pPr marL="179388" indent="-179388" algn="l" rtl="0">
              <a:lnSpc>
                <a:spcPct val="95000"/>
              </a:lnSpc>
              <a:buClr>
                <a:srgbClr val="515151"/>
              </a:buClr>
              <a:buFont typeface="Times New Roman" panose="02020603050405020304" pitchFamily="18" charset="0"/>
              <a:buAutoNum type="arabicPeriod" startAt="51"/>
            </a:pPr>
            <a:r>
              <a:rPr lang="en-US" sz="1000" kern="120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The Children’s Hospital of Philadelphia (CC)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87A5F-BF4C-5B46-3A93-63F3938FC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Vetted National Resource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163C4390-AB54-305D-4E1B-4F81A797F5AF}"/>
              </a:ext>
            </a:extLst>
          </p:cNvPr>
          <p:cNvSpPr txBox="1">
            <a:spLocks/>
          </p:cNvSpPr>
          <p:nvPr/>
        </p:nvSpPr>
        <p:spPr>
          <a:xfrm>
            <a:off x="9461967" y="1877456"/>
            <a:ext cx="2409374" cy="3716915"/>
          </a:xfrm>
          <a:prstGeom prst="rect">
            <a:avLst/>
          </a:prstGeom>
        </p:spPr>
        <p:txBody>
          <a:bodyPr/>
          <a:lstStyle>
            <a:lvl1pPr marL="264319" indent="-264319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3"/>
              </a:buClr>
              <a:buSzPct val="110000"/>
              <a:buFont typeface="Calibri Bold"/>
              <a:buChar char="○"/>
              <a:tabLst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6250" indent="-19050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225"/>
              </a:spcBef>
              <a:buFont typeface="System Font Regular"/>
              <a:buChar char="–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225"/>
              </a:spcBef>
              <a:buFont typeface="Arial" panose="020B0604020202020204" pitchFamily="34" charset="0"/>
              <a:buNone/>
              <a:tabLst/>
              <a:defRPr lang="en-US"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 Bold"/>
              <a:buNone/>
            </a:pPr>
            <a:r>
              <a:rPr lang="en-US" sz="1600">
                <a:ea typeface="Calibri"/>
                <a:cs typeface="Calibri"/>
              </a:rPr>
              <a:t>PCORnet® Studies have already answered major patient-centered clinical comparative effectiveness research questions on </a:t>
            </a:r>
            <a:r>
              <a:rPr lang="en-US" sz="1600" b="1">
                <a:ea typeface="Calibri"/>
                <a:cs typeface="Calibri"/>
              </a:rPr>
              <a:t>heart disease</a:t>
            </a:r>
            <a:r>
              <a:rPr lang="en-US" sz="1600">
                <a:ea typeface="Calibri"/>
                <a:cs typeface="Calibri"/>
              </a:rPr>
              <a:t>, </a:t>
            </a:r>
            <a:r>
              <a:rPr lang="en-US" sz="1600" b="1">
                <a:ea typeface="Calibri"/>
                <a:cs typeface="Calibri"/>
              </a:rPr>
              <a:t>metabolic and renal disorders</a:t>
            </a:r>
            <a:r>
              <a:rPr lang="en-US" sz="1600">
                <a:ea typeface="Calibri"/>
                <a:cs typeface="Calibri"/>
              </a:rPr>
              <a:t>, </a:t>
            </a:r>
            <a:r>
              <a:rPr lang="en-US" sz="1600" b="1">
                <a:ea typeface="Calibri"/>
                <a:cs typeface="Calibri"/>
              </a:rPr>
              <a:t>obesity</a:t>
            </a:r>
            <a:r>
              <a:rPr lang="en-US" sz="1600">
                <a:ea typeface="Calibri"/>
                <a:cs typeface="Calibri"/>
              </a:rPr>
              <a:t>, and more, leading to meaningful improvements in patient care.</a:t>
            </a:r>
            <a:endParaRPr lang="en-US">
              <a:ea typeface="Calibri"/>
              <a:cs typeface="Calibri"/>
            </a:endParaRPr>
          </a:p>
          <a:p>
            <a:pPr marL="0" indent="0" algn="ctr">
              <a:buFont typeface="Calibri Bold"/>
              <a:buNone/>
            </a:pPr>
            <a:r>
              <a:rPr lang="en-US" sz="1600">
                <a:ea typeface="Calibri"/>
                <a:cs typeface="Calibri"/>
              </a:rPr>
              <a:t>Research that leverages this network is tapping into a </a:t>
            </a:r>
            <a:r>
              <a:rPr lang="en-US" sz="1600" b="1">
                <a:ea typeface="Calibri"/>
                <a:cs typeface="Calibri"/>
              </a:rPr>
              <a:t>proven engine for discovery</a:t>
            </a:r>
            <a:r>
              <a:rPr lang="en-US" sz="1600">
                <a:ea typeface="Calibri"/>
                <a:cs typeface="Calibri"/>
              </a:rPr>
              <a:t>.</a:t>
            </a:r>
            <a:endParaRPr lang="en-US">
              <a:ea typeface="Calibri"/>
              <a:cs typeface="Calibri"/>
            </a:endParaRPr>
          </a:p>
          <a:p>
            <a:pPr marL="0" indent="0" algn="ctr">
              <a:buFont typeface="Calibri Bold"/>
              <a:buNone/>
            </a:pPr>
            <a:endParaRPr lang="en-US">
              <a:ea typeface="Calibri"/>
              <a:cs typeface="Calibri"/>
            </a:endParaRPr>
          </a:p>
        </p:txBody>
      </p:sp>
      <p:pic>
        <p:nvPicPr>
          <p:cNvPr id="5" name="Picture 4" descr="A close-up of a chart&#10;&#10;AI-generated content may be incorrect.">
            <a:extLst>
              <a:ext uri="{FF2B5EF4-FFF2-40B4-BE49-F238E27FC236}">
                <a16:creationId xmlns:a16="http://schemas.microsoft.com/office/drawing/2014/main" id="{92AEA427-E36E-D2FF-0AC1-2EAF96824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48" y="2129932"/>
            <a:ext cx="8442252" cy="321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485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04115-18CF-43F9-0B78-173938375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47" y="1087547"/>
            <a:ext cx="7869555" cy="477054"/>
          </a:xfrm>
        </p:spPr>
        <p:txBody>
          <a:bodyPr/>
          <a:lstStyle/>
          <a:p>
            <a:r>
              <a:rPr lang="en-US" dirty="0"/>
              <a:t>The PCORnet® </a:t>
            </a:r>
            <a:br>
              <a:rPr lang="en-US" dirty="0"/>
            </a:br>
            <a:r>
              <a:rPr lang="en-US" dirty="0"/>
              <a:t>Front Door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4BC411-C520-A0BF-C555-846AAB8249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51" t="1110" r="658" b="1321"/>
          <a:stretch>
            <a:fillRect/>
          </a:stretch>
        </p:blipFill>
        <p:spPr>
          <a:xfrm>
            <a:off x="3765520" y="846968"/>
            <a:ext cx="6357647" cy="5517756"/>
          </a:xfrm>
          <a:prstGeom prst="rect">
            <a:avLst/>
          </a:prstGeom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B22BEE7-C1A0-D862-D306-BFDA51445DC5}"/>
              </a:ext>
            </a:extLst>
          </p:cNvPr>
          <p:cNvGrpSpPr/>
          <p:nvPr/>
        </p:nvGrpSpPr>
        <p:grpSpPr>
          <a:xfrm>
            <a:off x="645041" y="2596074"/>
            <a:ext cx="2173184" cy="3669475"/>
            <a:chOff x="8054834" y="1326074"/>
            <a:chExt cx="2173184" cy="366947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CC29BA-B413-0B20-620A-79BF0D6B9DF7}"/>
                </a:ext>
              </a:extLst>
            </p:cNvPr>
            <p:cNvSpPr txBox="1"/>
            <p:nvPr/>
          </p:nvSpPr>
          <p:spPr>
            <a:xfrm>
              <a:off x="8054834" y="1326074"/>
              <a:ext cx="2173184" cy="36694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33A2E8E-F76B-029F-907C-B12934B47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8247524" y="1566645"/>
              <a:ext cx="1802087" cy="180208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EB109AD-353B-6A84-E722-82264A544F4C}"/>
                </a:ext>
              </a:extLst>
            </p:cNvPr>
            <p:cNvSpPr txBox="1"/>
            <p:nvPr/>
          </p:nvSpPr>
          <p:spPr>
            <a:xfrm>
              <a:off x="8054834" y="3588738"/>
              <a:ext cx="2172303" cy="120032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2400" dirty="0"/>
                <a:t>Learn more at </a:t>
              </a:r>
              <a:r>
                <a:rPr lang="en-US" sz="2400" b="1" dirty="0">
                  <a:solidFill>
                    <a:schemeClr val="tx2"/>
                  </a:solidFill>
                </a:rPr>
                <a:t>PCORnet.org/</a:t>
              </a:r>
              <a:br>
                <a:rPr lang="en-US" sz="2400" b="1" dirty="0">
                  <a:solidFill>
                    <a:schemeClr val="tx2"/>
                  </a:solidFill>
                </a:rPr>
              </a:br>
              <a:r>
                <a:rPr lang="en-US" sz="2400" b="1" dirty="0">
                  <a:solidFill>
                    <a:schemeClr val="tx2"/>
                  </a:solidFill>
                </a:rPr>
                <a:t>front-door</a:t>
              </a:r>
              <a:endParaRPr lang="en-US" sz="2400" dirty="0">
                <a:solidFill>
                  <a:schemeClr val="tx2"/>
                </a:solidFill>
                <a:ea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9937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745" y="2055618"/>
            <a:ext cx="11047224" cy="895630"/>
          </a:xfrm>
        </p:spPr>
        <p:txBody>
          <a:bodyPr vert="horz" wrap="square" lIns="0" tIns="12700" rIns="0" bIns="0" rtlCol="0" anchor="ctr" anchorCtr="0">
            <a:spAutoFit/>
          </a:bodyPr>
          <a:lstStyle/>
          <a:p>
            <a:r>
              <a:rPr lang="en-US"/>
              <a:t>Data Insights via PCORnet®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>
            <a:extLst>
              <a:ext uri="{FF2B5EF4-FFF2-40B4-BE49-F238E27FC236}">
                <a16:creationId xmlns:a16="http://schemas.microsoft.com/office/drawing/2014/main" id="{42B89554-28E1-8325-E2AE-732C80145EE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5"/>
          <a:stretch>
            <a:fillRect/>
          </a:stretch>
        </p:blipFill>
        <p:spPr>
          <a:xfrm>
            <a:off x="701748" y="1851411"/>
            <a:ext cx="8227099" cy="4596738"/>
          </a:xfrm>
          <a:prstGeom prst="rect">
            <a:avLst/>
          </a:prstGeom>
        </p:spPr>
      </p:pic>
      <p:sp>
        <p:nvSpPr>
          <p:cNvPr id="134" name="object 134"/>
          <p:cNvSpPr txBox="1">
            <a:spLocks noGrp="1"/>
          </p:cNvSpPr>
          <p:nvPr>
            <p:ph type="title"/>
          </p:nvPr>
        </p:nvSpPr>
        <p:spPr>
          <a:xfrm>
            <a:off x="701748" y="769915"/>
            <a:ext cx="11047227" cy="1103572"/>
          </a:xfrm>
        </p:spPr>
        <p:txBody>
          <a:bodyPr vert="horz" wrap="square" lIns="0" tIns="12700" rIns="0" bIns="0" rtlCol="0" anchor="ctr" anchorCtr="0">
            <a:spAutoFit/>
          </a:bodyPr>
          <a:lstStyle/>
          <a:p>
            <a:r>
              <a:rPr lang="en-US"/>
              <a:t>PCORnet® Clinical Research Network Locations</a:t>
            </a:r>
            <a:br>
              <a:rPr lang="en-US"/>
            </a:br>
            <a:r>
              <a:rPr lang="en-US" sz="2400" b="0">
                <a:solidFill>
                  <a:srgbClr val="3B3838"/>
                </a:solidFill>
                <a:latin typeface="Calibri"/>
                <a:cs typeface="Calibri"/>
              </a:rPr>
              <a:t>The PCORnet</a:t>
            </a:r>
            <a:r>
              <a:rPr lang="en-US" sz="2400" b="0" spc="-6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lang="en-US" sz="2400" b="0" spc="-10">
                <a:solidFill>
                  <a:srgbClr val="3B3838"/>
                </a:solidFill>
                <a:latin typeface="Calibri"/>
                <a:cs typeface="Calibri"/>
              </a:rPr>
              <a:t>infrastructure</a:t>
            </a:r>
            <a:r>
              <a:rPr lang="en-US" sz="2400" b="0" spc="-4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lang="en-US" sz="2400" b="0">
                <a:solidFill>
                  <a:srgbClr val="3B3838"/>
                </a:solidFill>
                <a:latin typeface="Calibri"/>
                <a:cs typeface="Calibri"/>
              </a:rPr>
              <a:t>offers</a:t>
            </a:r>
            <a:r>
              <a:rPr lang="en-US" sz="2400" b="0" spc="-4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lang="en-US" sz="2400" b="0">
                <a:solidFill>
                  <a:srgbClr val="3B3838"/>
                </a:solidFill>
                <a:latin typeface="Calibri"/>
                <a:cs typeface="Calibri"/>
              </a:rPr>
              <a:t>access</a:t>
            </a:r>
            <a:r>
              <a:rPr lang="en-US" sz="2400" b="0" spc="-4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lang="en-US" sz="2400" b="0">
                <a:solidFill>
                  <a:srgbClr val="3B3838"/>
                </a:solidFill>
                <a:latin typeface="Calibri"/>
                <a:cs typeface="Calibri"/>
              </a:rPr>
              <a:t>to</a:t>
            </a:r>
            <a:r>
              <a:rPr lang="en-US" sz="2400" b="0" spc="-3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lang="en-US" sz="2400" b="0" spc="-20">
                <a:solidFill>
                  <a:srgbClr val="3B3838"/>
                </a:solidFill>
                <a:latin typeface="Calibri"/>
                <a:cs typeface="Calibri"/>
              </a:rPr>
              <a:t>real-</a:t>
            </a:r>
            <a:r>
              <a:rPr lang="en-US" sz="2400" b="0">
                <a:solidFill>
                  <a:srgbClr val="3B3838"/>
                </a:solidFill>
                <a:latin typeface="Calibri"/>
                <a:cs typeface="Calibri"/>
              </a:rPr>
              <a:t>world</a:t>
            </a:r>
            <a:r>
              <a:rPr lang="en-US" sz="2400" b="0" spc="-2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lang="en-US" sz="2400" b="0">
                <a:solidFill>
                  <a:srgbClr val="3B3838"/>
                </a:solidFill>
                <a:latin typeface="Calibri"/>
                <a:cs typeface="Calibri"/>
              </a:rPr>
              <a:t>data</a:t>
            </a:r>
            <a:r>
              <a:rPr lang="en-US" sz="2400" b="0" spc="-3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lang="en-US" sz="2400" b="0">
                <a:solidFill>
                  <a:srgbClr val="3B3838"/>
                </a:solidFill>
                <a:latin typeface="Calibri"/>
                <a:cs typeface="Calibri"/>
              </a:rPr>
              <a:t>through</a:t>
            </a:r>
            <a:r>
              <a:rPr lang="en-US" sz="2400" b="0" spc="-2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br>
              <a:rPr lang="en-US" sz="2400" b="0" spc="-25">
                <a:solidFill>
                  <a:srgbClr val="3B3838"/>
                </a:solidFill>
                <a:latin typeface="Calibri"/>
                <a:cs typeface="Calibri"/>
              </a:rPr>
            </a:br>
            <a:r>
              <a:rPr lang="en-US" sz="2400" b="0">
                <a:solidFill>
                  <a:srgbClr val="3B3838"/>
                </a:solidFill>
                <a:latin typeface="Calibri"/>
                <a:cs typeface="Calibri"/>
              </a:rPr>
              <a:t>partnerships</a:t>
            </a:r>
            <a:r>
              <a:rPr lang="en-US" sz="2400" b="0" spc="-4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lang="en-US" sz="2400" b="0" spc="-20">
                <a:solidFill>
                  <a:srgbClr val="3B3838"/>
                </a:solidFill>
                <a:latin typeface="Calibri"/>
                <a:cs typeface="Calibri"/>
              </a:rPr>
              <a:t>with </a:t>
            </a:r>
            <a:r>
              <a:rPr lang="en-US" sz="2400" b="0">
                <a:solidFill>
                  <a:srgbClr val="3B3838"/>
                </a:solidFill>
                <a:latin typeface="Calibri"/>
                <a:cs typeface="Calibri"/>
              </a:rPr>
              <a:t>Clinical</a:t>
            </a:r>
            <a:r>
              <a:rPr lang="en-US" sz="2400" b="0" spc="-7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lang="en-US" sz="2400" b="0">
                <a:solidFill>
                  <a:srgbClr val="3B3838"/>
                </a:solidFill>
                <a:latin typeface="Calibri"/>
                <a:cs typeface="Calibri"/>
              </a:rPr>
              <a:t>Research</a:t>
            </a:r>
            <a:r>
              <a:rPr lang="en-US" sz="2400" b="0" spc="-6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lang="en-US" sz="2400" b="0">
                <a:solidFill>
                  <a:srgbClr val="3B3838"/>
                </a:solidFill>
                <a:latin typeface="Calibri"/>
                <a:cs typeface="Calibri"/>
              </a:rPr>
              <a:t>Networks</a:t>
            </a:r>
            <a:r>
              <a:rPr lang="en-US" sz="2400" b="0" spc="-7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lang="en-US" sz="2400" b="0" spc="-10">
                <a:solidFill>
                  <a:srgbClr val="3B3838"/>
                </a:solidFill>
                <a:latin typeface="Calibri"/>
                <a:cs typeface="Calibri"/>
              </a:rPr>
              <a:t>(CRNs)</a:t>
            </a:r>
            <a:endParaRPr lang="en-US" b="0"/>
          </a:p>
        </p:txBody>
      </p:sp>
      <p:sp>
        <p:nvSpPr>
          <p:cNvPr id="136" name="object 136"/>
          <p:cNvSpPr txBox="1"/>
          <p:nvPr/>
        </p:nvSpPr>
        <p:spPr>
          <a:xfrm>
            <a:off x="9346019" y="2033195"/>
            <a:ext cx="2411971" cy="2322687"/>
          </a:xfrm>
          <a:prstGeom prst="rect">
            <a:avLst/>
          </a:prstGeom>
          <a:solidFill>
            <a:srgbClr val="4A9FCB">
              <a:alpha val="19999"/>
            </a:srgbClr>
          </a:solidFill>
        </p:spPr>
        <p:txBody>
          <a:bodyPr vert="horz" wrap="square" lIns="0" tIns="45720" rIns="0" bIns="45720" rtlCol="0">
            <a:spAutoFit/>
          </a:bodyPr>
          <a:lstStyle/>
          <a:p>
            <a:pPr marL="103505">
              <a:lnSpc>
                <a:spcPct val="90000"/>
              </a:lnSpc>
              <a:spcBef>
                <a:spcPts val="145"/>
              </a:spcBef>
            </a:pPr>
            <a:r>
              <a:rPr b="1">
                <a:solidFill>
                  <a:srgbClr val="1F214C"/>
                </a:solidFill>
                <a:latin typeface="Calibri"/>
                <a:cs typeface="Calibri"/>
              </a:rPr>
              <a:t>What</a:t>
            </a:r>
            <a:r>
              <a:rPr b="1" spc="-5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b="1">
                <a:solidFill>
                  <a:srgbClr val="1F214C"/>
                </a:solidFill>
                <a:latin typeface="Calibri"/>
                <a:cs typeface="Calibri"/>
              </a:rPr>
              <a:t>are</a:t>
            </a:r>
            <a:r>
              <a:rPr b="1" spc="-5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b="1">
                <a:solidFill>
                  <a:srgbClr val="1F214C"/>
                </a:solidFill>
                <a:latin typeface="Calibri"/>
                <a:cs typeface="Calibri"/>
              </a:rPr>
              <a:t>Clinical</a:t>
            </a:r>
            <a:r>
              <a:rPr b="1" spc="-5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b="1">
                <a:solidFill>
                  <a:srgbClr val="1F214C"/>
                </a:solidFill>
                <a:latin typeface="Calibri"/>
                <a:cs typeface="Calibri"/>
              </a:rPr>
              <a:t>Research</a:t>
            </a:r>
            <a:r>
              <a:rPr b="1" spc="-45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b="1" spc="-10">
                <a:solidFill>
                  <a:srgbClr val="1F214C"/>
                </a:solidFill>
                <a:latin typeface="Calibri"/>
                <a:cs typeface="Calibri"/>
              </a:rPr>
              <a:t>Networks?</a:t>
            </a:r>
            <a:endParaRPr>
              <a:latin typeface="Calibri"/>
              <a:cs typeface="Calibri"/>
            </a:endParaRPr>
          </a:p>
          <a:p>
            <a:pPr marL="102870" marR="173990">
              <a:lnSpc>
                <a:spcPct val="98600"/>
              </a:lnSpc>
              <a:spcBef>
                <a:spcPts val="160"/>
              </a:spcBef>
            </a:pPr>
            <a:r>
              <a:rPr lang="en-US" sz="1400">
                <a:solidFill>
                  <a:srgbClr val="1F214C"/>
                </a:solidFill>
                <a:latin typeface="Calibri"/>
                <a:cs typeface="Calibri"/>
              </a:rPr>
              <a:t>PCORnet® CRNs are groups of healthcare institutions across the U.S., from large academic health centers to local community clinics, united by a commitment to speed patient-centered research via PCORnet.</a:t>
            </a: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15925EFB-6FD9-512E-02D6-F7BB60248E27}"/>
              </a:ext>
            </a:extLst>
          </p:cNvPr>
          <p:cNvSpPr txBox="1"/>
          <p:nvPr/>
        </p:nvSpPr>
        <p:spPr>
          <a:xfrm>
            <a:off x="11770360" y="6559457"/>
            <a:ext cx="421640" cy="298543"/>
          </a:xfrm>
          <a:prstGeom prst="rect">
            <a:avLst/>
          </a:prstGeom>
        </p:spPr>
        <p:txBody>
          <a:bodyPr vert="horz" wrap="square" lIns="0" tIns="0" rIns="155448" bIns="128016" rtlCol="0">
            <a:spAutoFit/>
          </a:bodyPr>
          <a:lstStyle/>
          <a:p>
            <a:pPr marL="12700">
              <a:spcBef>
                <a:spcPts val="45"/>
              </a:spcBef>
            </a:pPr>
            <a:fld id="{ED6B9A79-EA30-2A43-8BB4-269B81FE9FBB}" type="slidenum">
              <a:rPr lang="en-US" sz="1100" spc="-25">
                <a:solidFill>
                  <a:schemeClr val="bg1"/>
                </a:solidFill>
                <a:latin typeface="Calibri"/>
                <a:cs typeface="Calibri"/>
              </a:rPr>
              <a:t>5</a:t>
            </a:fld>
            <a:endParaRPr sz="110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4">
            <a:extLst>
              <a:ext uri="{FF2B5EF4-FFF2-40B4-BE49-F238E27FC236}">
                <a16:creationId xmlns:a16="http://schemas.microsoft.com/office/drawing/2014/main" id="{10FB8E71-F806-4AF0-9F5D-7F64A53E4DF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748" y="2008683"/>
            <a:ext cx="7221630" cy="4314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1748" y="807218"/>
            <a:ext cx="11047227" cy="517578"/>
          </a:xfrm>
        </p:spPr>
        <p:txBody>
          <a:bodyPr vert="horz" wrap="square" lIns="0" tIns="12700" rIns="0" bIns="0" rtlCol="0" anchor="ctr" anchorCtr="0">
            <a:spAutoFit/>
          </a:bodyPr>
          <a:lstStyle/>
          <a:p>
            <a:r>
              <a:rPr lang="en-US"/>
              <a:t>Scope of PCORnet-Accessible Data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1748" y="1320778"/>
            <a:ext cx="8164195" cy="59759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93000"/>
              </a:lnSpc>
              <a:spcBef>
                <a:spcPts val="100"/>
              </a:spcBef>
            </a:pPr>
            <a:r>
              <a:rPr lang="en-US" sz="2000">
                <a:solidFill>
                  <a:srgbClr val="3B3838"/>
                </a:solidFill>
                <a:cs typeface="Calibri"/>
              </a:rPr>
              <a:t>PCORnet</a:t>
            </a:r>
            <a:r>
              <a:rPr lang="en-US" sz="2000" spc="-70">
                <a:solidFill>
                  <a:srgbClr val="3B3838"/>
                </a:solidFill>
                <a:cs typeface="Calibri"/>
              </a:rPr>
              <a:t> </a:t>
            </a:r>
            <a:r>
              <a:rPr lang="en-US" sz="2000">
                <a:solidFill>
                  <a:srgbClr val="3B3838"/>
                </a:solidFill>
                <a:cs typeface="Calibri"/>
              </a:rPr>
              <a:t>represents</a:t>
            </a:r>
            <a:r>
              <a:rPr lang="en-US" sz="2000" spc="-55">
                <a:solidFill>
                  <a:srgbClr val="3B3838"/>
                </a:solidFill>
                <a:cs typeface="Calibri"/>
              </a:rPr>
              <a:t> </a:t>
            </a:r>
            <a:r>
              <a:rPr lang="en-US" sz="2000">
                <a:solidFill>
                  <a:srgbClr val="3B3838"/>
                </a:solidFill>
                <a:cs typeface="Calibri"/>
              </a:rPr>
              <a:t>data</a:t>
            </a:r>
            <a:r>
              <a:rPr lang="en-US" sz="2000" spc="-55">
                <a:solidFill>
                  <a:srgbClr val="3B3838"/>
                </a:solidFill>
                <a:cs typeface="Calibri"/>
              </a:rPr>
              <a:t> </a:t>
            </a:r>
            <a:r>
              <a:rPr lang="en-US" sz="2000">
                <a:solidFill>
                  <a:srgbClr val="3B3838"/>
                </a:solidFill>
                <a:cs typeface="Calibri"/>
              </a:rPr>
              <a:t>from</a:t>
            </a:r>
            <a:r>
              <a:rPr lang="en-US" sz="2000" spc="-55">
                <a:solidFill>
                  <a:srgbClr val="3B3838"/>
                </a:solidFill>
                <a:cs typeface="Calibri"/>
              </a:rPr>
              <a:t> </a:t>
            </a:r>
            <a:r>
              <a:rPr lang="en-US" sz="2000" b="1">
                <a:solidFill>
                  <a:srgbClr val="3B3838"/>
                </a:solidFill>
                <a:cs typeface="Calibri"/>
              </a:rPr>
              <a:t>everyday</a:t>
            </a:r>
            <a:r>
              <a:rPr lang="en-US" sz="2000" b="1" spc="-40">
                <a:solidFill>
                  <a:srgbClr val="3B3838"/>
                </a:solidFill>
                <a:cs typeface="Calibri"/>
              </a:rPr>
              <a:t> </a:t>
            </a:r>
            <a:r>
              <a:rPr lang="en-US" sz="2000" b="1">
                <a:solidFill>
                  <a:srgbClr val="3B3838"/>
                </a:solidFill>
                <a:cs typeface="Calibri"/>
              </a:rPr>
              <a:t>health</a:t>
            </a:r>
            <a:r>
              <a:rPr lang="en-US" sz="2000" b="1" spc="-40">
                <a:solidFill>
                  <a:srgbClr val="3B3838"/>
                </a:solidFill>
                <a:cs typeface="Calibri"/>
              </a:rPr>
              <a:t> </a:t>
            </a:r>
            <a:r>
              <a:rPr lang="en-US" sz="2000" b="1">
                <a:solidFill>
                  <a:srgbClr val="3B3838"/>
                </a:solidFill>
                <a:cs typeface="Calibri"/>
              </a:rPr>
              <a:t>care</a:t>
            </a:r>
            <a:r>
              <a:rPr lang="en-US" sz="2000" b="1" spc="-65">
                <a:solidFill>
                  <a:srgbClr val="3B3838"/>
                </a:solidFill>
                <a:cs typeface="Calibri"/>
              </a:rPr>
              <a:t> </a:t>
            </a:r>
            <a:r>
              <a:rPr lang="en-US" sz="2000" b="1">
                <a:solidFill>
                  <a:srgbClr val="3B3838"/>
                </a:solidFill>
                <a:cs typeface="Calibri"/>
              </a:rPr>
              <a:t>encounters</a:t>
            </a:r>
            <a:r>
              <a:rPr lang="en-US" sz="2000" b="1" spc="-45">
                <a:solidFill>
                  <a:srgbClr val="3B3838"/>
                </a:solidFill>
                <a:cs typeface="Calibri"/>
              </a:rPr>
              <a:t> </a:t>
            </a:r>
            <a:r>
              <a:rPr lang="en-US" sz="2000" b="1">
                <a:solidFill>
                  <a:srgbClr val="3B3838"/>
                </a:solidFill>
                <a:cs typeface="Calibri"/>
              </a:rPr>
              <a:t>with</a:t>
            </a:r>
            <a:r>
              <a:rPr lang="en-US" sz="2000" b="1" spc="-40">
                <a:solidFill>
                  <a:srgbClr val="3B3838"/>
                </a:solidFill>
                <a:cs typeface="Calibri"/>
              </a:rPr>
              <a:t> </a:t>
            </a:r>
            <a:r>
              <a:rPr lang="en-US" sz="2000" b="1">
                <a:solidFill>
                  <a:srgbClr val="3B3838"/>
                </a:solidFill>
                <a:cs typeface="Calibri"/>
              </a:rPr>
              <a:t>more</a:t>
            </a:r>
            <a:r>
              <a:rPr lang="en-US" sz="2000" b="1" spc="-65">
                <a:solidFill>
                  <a:srgbClr val="3B3838"/>
                </a:solidFill>
                <a:cs typeface="Calibri"/>
              </a:rPr>
              <a:t> </a:t>
            </a:r>
            <a:r>
              <a:rPr lang="en-US" sz="2000" b="1">
                <a:solidFill>
                  <a:srgbClr val="3B3838"/>
                </a:solidFill>
                <a:cs typeface="Calibri"/>
              </a:rPr>
              <a:t>than</a:t>
            </a:r>
            <a:r>
              <a:rPr lang="en-US" sz="2000" b="1" spc="-35">
                <a:solidFill>
                  <a:srgbClr val="3B3838"/>
                </a:solidFill>
                <a:cs typeface="Calibri"/>
              </a:rPr>
              <a:t> </a:t>
            </a:r>
            <a:r>
              <a:rPr lang="en-US" sz="2000" b="1">
                <a:solidFill>
                  <a:srgbClr val="3B3838"/>
                </a:solidFill>
                <a:cs typeface="Calibri"/>
              </a:rPr>
              <a:t>47</a:t>
            </a:r>
            <a:r>
              <a:rPr lang="en-US" sz="2000" b="1" spc="-45">
                <a:solidFill>
                  <a:srgbClr val="3B3838"/>
                </a:solidFill>
                <a:cs typeface="Calibri"/>
              </a:rPr>
              <a:t> </a:t>
            </a:r>
            <a:r>
              <a:rPr lang="en-US" sz="2000" b="1">
                <a:solidFill>
                  <a:srgbClr val="3B3838"/>
                </a:solidFill>
                <a:cs typeface="Calibri"/>
              </a:rPr>
              <a:t>million</a:t>
            </a:r>
            <a:r>
              <a:rPr lang="en-US" sz="2000" b="1" spc="-40">
                <a:solidFill>
                  <a:srgbClr val="3B3838"/>
                </a:solidFill>
                <a:cs typeface="Calibri"/>
              </a:rPr>
              <a:t> </a:t>
            </a:r>
            <a:r>
              <a:rPr lang="en-US" sz="2000" b="1" spc="-10">
                <a:solidFill>
                  <a:srgbClr val="3B3838"/>
                </a:solidFill>
                <a:cs typeface="Calibri"/>
              </a:rPr>
              <a:t>people </a:t>
            </a:r>
            <a:r>
              <a:rPr lang="en-US" sz="2000" spc="-10">
                <a:solidFill>
                  <a:srgbClr val="3B3838"/>
                </a:solidFill>
                <a:cs typeface="Calibri"/>
              </a:rPr>
              <a:t>annually</a:t>
            </a:r>
            <a:r>
              <a:rPr lang="en-US" sz="2000" b="1" spc="-10">
                <a:solidFill>
                  <a:srgbClr val="3B3838"/>
                </a:solidFill>
                <a:cs typeface="Calibri"/>
              </a:rPr>
              <a:t> </a:t>
            </a:r>
            <a:r>
              <a:rPr lang="en-US" sz="2000">
                <a:solidFill>
                  <a:srgbClr val="3B3838"/>
                </a:solidFill>
                <a:cs typeface="Calibri"/>
              </a:rPr>
              <a:t>across</a:t>
            </a:r>
            <a:r>
              <a:rPr lang="en-US" sz="2000" spc="-35">
                <a:solidFill>
                  <a:srgbClr val="3B3838"/>
                </a:solidFill>
                <a:cs typeface="Calibri"/>
              </a:rPr>
              <a:t> </a:t>
            </a:r>
            <a:r>
              <a:rPr lang="en-US" sz="2000">
                <a:solidFill>
                  <a:srgbClr val="3B3838"/>
                </a:solidFill>
                <a:cs typeface="Calibri"/>
              </a:rPr>
              <a:t>the</a:t>
            </a:r>
            <a:r>
              <a:rPr lang="en-US" sz="2000" spc="-30">
                <a:solidFill>
                  <a:srgbClr val="3B3838"/>
                </a:solidFill>
                <a:cs typeface="Calibri"/>
              </a:rPr>
              <a:t> </a:t>
            </a:r>
            <a:r>
              <a:rPr lang="en-US" sz="2000">
                <a:solidFill>
                  <a:srgbClr val="3B3838"/>
                </a:solidFill>
                <a:cs typeface="Calibri"/>
              </a:rPr>
              <a:t>U.S.</a:t>
            </a:r>
            <a:endParaRPr lang="en-US" sz="2000"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23378" y="4745516"/>
            <a:ext cx="302768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i="1">
                <a:solidFill>
                  <a:schemeClr val="accent3"/>
                </a:solidFill>
                <a:latin typeface="Calibri"/>
                <a:cs typeface="Calibri"/>
              </a:rPr>
              <a:t>*The</a:t>
            </a:r>
            <a:r>
              <a:rPr sz="1200" b="1" i="1" spc="-10">
                <a:solidFill>
                  <a:schemeClr val="accent3"/>
                </a:solidFill>
                <a:latin typeface="Calibri"/>
                <a:cs typeface="Calibri"/>
              </a:rPr>
              <a:t> </a:t>
            </a:r>
            <a:r>
              <a:rPr sz="1200" b="1" i="1">
                <a:solidFill>
                  <a:schemeClr val="accent3"/>
                </a:solidFill>
                <a:latin typeface="Calibri"/>
                <a:cs typeface="Calibri"/>
              </a:rPr>
              <a:t>data density map illustrate</a:t>
            </a:r>
            <a:r>
              <a:rPr lang="en-US" sz="1200" b="1" i="1">
                <a:solidFill>
                  <a:schemeClr val="accent3"/>
                </a:solidFill>
                <a:latin typeface="Calibri"/>
                <a:cs typeface="Calibri"/>
              </a:rPr>
              <a:t>s</a:t>
            </a:r>
            <a:r>
              <a:rPr sz="1200" b="1" i="1" spc="10">
                <a:solidFill>
                  <a:schemeClr val="accent3"/>
                </a:solidFill>
                <a:latin typeface="Calibri"/>
                <a:cs typeface="Calibri"/>
              </a:rPr>
              <a:t> </a:t>
            </a:r>
            <a:r>
              <a:rPr sz="1200" b="1" i="1">
                <a:solidFill>
                  <a:schemeClr val="accent3"/>
                </a:solidFill>
                <a:latin typeface="Calibri"/>
                <a:cs typeface="Calibri"/>
              </a:rPr>
              <a:t>single</a:t>
            </a:r>
            <a:r>
              <a:rPr sz="1200" b="1" i="1" spc="-10">
                <a:solidFill>
                  <a:schemeClr val="accent3"/>
                </a:solidFill>
                <a:latin typeface="Calibri"/>
                <a:cs typeface="Calibri"/>
              </a:rPr>
              <a:t> </a:t>
            </a:r>
            <a:r>
              <a:rPr sz="1200" b="1" i="1">
                <a:solidFill>
                  <a:schemeClr val="accent3"/>
                </a:solidFill>
                <a:latin typeface="Calibri"/>
                <a:cs typeface="Calibri"/>
              </a:rPr>
              <a:t>addresses</a:t>
            </a:r>
            <a:r>
              <a:rPr sz="1200" b="1" i="1" spc="5">
                <a:solidFill>
                  <a:schemeClr val="accent3"/>
                </a:solidFill>
                <a:latin typeface="Calibri"/>
                <a:cs typeface="Calibri"/>
              </a:rPr>
              <a:t> </a:t>
            </a:r>
            <a:r>
              <a:rPr sz="1200" b="1" i="1">
                <a:solidFill>
                  <a:schemeClr val="accent3"/>
                </a:solidFill>
                <a:latin typeface="Calibri"/>
                <a:cs typeface="Calibri"/>
              </a:rPr>
              <a:t>that</a:t>
            </a:r>
            <a:r>
              <a:rPr sz="1200" b="1" i="1" spc="-10">
                <a:solidFill>
                  <a:schemeClr val="accent3"/>
                </a:solidFill>
                <a:latin typeface="Calibri"/>
                <a:cs typeface="Calibri"/>
              </a:rPr>
              <a:t> </a:t>
            </a:r>
            <a:r>
              <a:rPr sz="1200" b="1" i="1">
                <a:solidFill>
                  <a:schemeClr val="accent3"/>
                </a:solidFill>
                <a:latin typeface="Calibri"/>
                <a:cs typeface="Calibri"/>
              </a:rPr>
              <a:t>are</a:t>
            </a:r>
            <a:r>
              <a:rPr sz="1200" b="1" i="1" spc="-5">
                <a:solidFill>
                  <a:schemeClr val="accent3"/>
                </a:solidFill>
                <a:latin typeface="Calibri"/>
                <a:cs typeface="Calibri"/>
              </a:rPr>
              <a:t> </a:t>
            </a:r>
            <a:r>
              <a:rPr sz="1200" b="1" i="1">
                <a:solidFill>
                  <a:schemeClr val="accent3"/>
                </a:solidFill>
                <a:latin typeface="Calibri"/>
                <a:cs typeface="Calibri"/>
              </a:rPr>
              <a:t>associated</a:t>
            </a:r>
            <a:r>
              <a:rPr sz="1200" b="1" i="1" spc="5">
                <a:solidFill>
                  <a:schemeClr val="accent3"/>
                </a:solidFill>
                <a:latin typeface="Calibri"/>
                <a:cs typeface="Calibri"/>
              </a:rPr>
              <a:t> </a:t>
            </a:r>
            <a:r>
              <a:rPr sz="1200" b="1" i="1">
                <a:solidFill>
                  <a:schemeClr val="accent3"/>
                </a:solidFill>
                <a:latin typeface="Calibri"/>
                <a:cs typeface="Calibri"/>
              </a:rPr>
              <a:t>with</a:t>
            </a:r>
            <a:r>
              <a:rPr sz="1200" b="1" i="1" spc="5">
                <a:solidFill>
                  <a:schemeClr val="accent3"/>
                </a:solidFill>
                <a:latin typeface="Calibri"/>
                <a:cs typeface="Calibri"/>
              </a:rPr>
              <a:t> </a:t>
            </a:r>
            <a:r>
              <a:rPr sz="1200" b="1" i="1">
                <a:solidFill>
                  <a:schemeClr val="accent3"/>
                </a:solidFill>
                <a:latin typeface="Calibri"/>
                <a:cs typeface="Calibri"/>
              </a:rPr>
              <a:t>individual PCORnet</a:t>
            </a:r>
            <a:r>
              <a:rPr lang="en-US" sz="1200" b="1" i="1">
                <a:solidFill>
                  <a:schemeClr val="accent3"/>
                </a:solidFill>
                <a:latin typeface="Calibri"/>
                <a:cs typeface="Calibri"/>
              </a:rPr>
              <a:t>®</a:t>
            </a:r>
            <a:r>
              <a:rPr sz="1200" b="1" i="1">
                <a:solidFill>
                  <a:schemeClr val="accent3"/>
                </a:solidFill>
                <a:latin typeface="Calibri"/>
                <a:cs typeface="Calibri"/>
              </a:rPr>
              <a:t> Network</a:t>
            </a:r>
            <a:r>
              <a:rPr sz="1200" b="1" i="1" spc="-10">
                <a:solidFill>
                  <a:schemeClr val="accent3"/>
                </a:solidFill>
                <a:latin typeface="Calibri"/>
                <a:cs typeface="Calibri"/>
              </a:rPr>
              <a:t> </a:t>
            </a:r>
            <a:r>
              <a:rPr sz="1200" b="1" i="1">
                <a:solidFill>
                  <a:schemeClr val="accent3"/>
                </a:solidFill>
                <a:latin typeface="Calibri"/>
                <a:cs typeface="Calibri"/>
              </a:rPr>
              <a:t>Partner</a:t>
            </a:r>
            <a:r>
              <a:rPr sz="1200" b="1" i="1" spc="10">
                <a:solidFill>
                  <a:schemeClr val="accent3"/>
                </a:solidFill>
                <a:latin typeface="Calibri"/>
                <a:cs typeface="Calibri"/>
              </a:rPr>
              <a:t> </a:t>
            </a:r>
            <a:r>
              <a:rPr sz="1200" b="1" i="1" spc="-10">
                <a:solidFill>
                  <a:schemeClr val="accent3"/>
                </a:solidFill>
                <a:latin typeface="Calibri"/>
                <a:cs typeface="Calibri"/>
              </a:rPr>
              <a:t>encounters.</a:t>
            </a:r>
            <a:endParaRPr sz="1200">
              <a:solidFill>
                <a:schemeClr val="accent3"/>
              </a:solidFill>
              <a:latin typeface="Calibri"/>
              <a:cs typeface="Calibri"/>
            </a:endParaRP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2166C6F1-36F5-47E6-928A-B1213C710A3F}"/>
              </a:ext>
            </a:extLst>
          </p:cNvPr>
          <p:cNvSpPr txBox="1"/>
          <p:nvPr/>
        </p:nvSpPr>
        <p:spPr>
          <a:xfrm>
            <a:off x="11770360" y="6559457"/>
            <a:ext cx="421640" cy="298543"/>
          </a:xfrm>
          <a:prstGeom prst="rect">
            <a:avLst/>
          </a:prstGeom>
        </p:spPr>
        <p:txBody>
          <a:bodyPr vert="horz" wrap="square" lIns="0" tIns="0" rIns="155448" bIns="128016" rtlCol="0">
            <a:spAutoFit/>
          </a:bodyPr>
          <a:lstStyle/>
          <a:p>
            <a:pPr marL="12700">
              <a:spcBef>
                <a:spcPts val="45"/>
              </a:spcBef>
            </a:pPr>
            <a:fld id="{ED6B9A79-EA30-2A43-8BB4-269B81FE9FBB}" type="slidenum">
              <a:rPr lang="en-US" sz="1100" spc="-25">
                <a:solidFill>
                  <a:schemeClr val="bg1"/>
                </a:solidFill>
                <a:latin typeface="Calibri"/>
                <a:cs typeface="Calibri"/>
              </a:rPr>
              <a:t>6</a:t>
            </a:fld>
            <a:endParaRPr sz="110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701748" y="728472"/>
            <a:ext cx="11047227" cy="910114"/>
          </a:xfrm>
        </p:spPr>
        <p:txBody>
          <a:bodyPr vert="horz" wrap="square" lIns="0" tIns="12700" rIns="0" bIns="0" rtlCol="0" anchor="ctr" anchorCtr="0">
            <a:spAutoFit/>
          </a:bodyPr>
          <a:lstStyle/>
          <a:p>
            <a:r>
              <a:rPr lang="en-US"/>
              <a:t>The PCORnet® Common Data Model</a:t>
            </a:r>
          </a:p>
        </p:txBody>
      </p:sp>
      <p:sp>
        <p:nvSpPr>
          <p:cNvPr id="44" name="object 18">
            <a:extLst>
              <a:ext uri="{FF2B5EF4-FFF2-40B4-BE49-F238E27FC236}">
                <a16:creationId xmlns:a16="http://schemas.microsoft.com/office/drawing/2014/main" id="{3D95481A-9F5B-2B9E-1634-375951AEAE3C}"/>
              </a:ext>
            </a:extLst>
          </p:cNvPr>
          <p:cNvSpPr txBox="1"/>
          <p:nvPr/>
        </p:nvSpPr>
        <p:spPr>
          <a:xfrm>
            <a:off x="670520" y="1409728"/>
            <a:ext cx="9273212" cy="51039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lang="en-US">
                <a:solidFill>
                  <a:srgbClr val="3B3838"/>
                </a:solidFill>
                <a:cs typeface="Calibri"/>
              </a:rPr>
              <a:t>For</a:t>
            </a:r>
            <a:r>
              <a:rPr lang="en-US" spc="-55">
                <a:solidFill>
                  <a:srgbClr val="3B3838"/>
                </a:solidFill>
                <a:cs typeface="Calibri"/>
              </a:rPr>
              <a:t> </a:t>
            </a:r>
            <a:r>
              <a:rPr lang="en-US">
                <a:solidFill>
                  <a:srgbClr val="3B3838"/>
                </a:solidFill>
                <a:cs typeface="Calibri"/>
              </a:rPr>
              <a:t>data</a:t>
            </a:r>
            <a:r>
              <a:rPr lang="en-US" spc="-60">
                <a:solidFill>
                  <a:srgbClr val="3B3838"/>
                </a:solidFill>
                <a:cs typeface="Calibri"/>
              </a:rPr>
              <a:t> </a:t>
            </a:r>
            <a:r>
              <a:rPr lang="en-US">
                <a:solidFill>
                  <a:srgbClr val="3B3838"/>
                </a:solidFill>
                <a:cs typeface="Calibri"/>
              </a:rPr>
              <a:t>to</a:t>
            </a:r>
            <a:r>
              <a:rPr lang="en-US" spc="-40">
                <a:solidFill>
                  <a:srgbClr val="3B3838"/>
                </a:solidFill>
                <a:cs typeface="Calibri"/>
              </a:rPr>
              <a:t> </a:t>
            </a:r>
            <a:r>
              <a:rPr lang="en-US">
                <a:solidFill>
                  <a:srgbClr val="3B3838"/>
                </a:solidFill>
                <a:cs typeface="Calibri"/>
              </a:rPr>
              <a:t>be</a:t>
            </a:r>
            <a:r>
              <a:rPr lang="en-US" spc="-45">
                <a:solidFill>
                  <a:srgbClr val="3B3838"/>
                </a:solidFill>
                <a:cs typeface="Calibri"/>
              </a:rPr>
              <a:t> </a:t>
            </a:r>
            <a:r>
              <a:rPr lang="en-US" spc="-10">
                <a:solidFill>
                  <a:srgbClr val="3B3838"/>
                </a:solidFill>
                <a:cs typeface="Calibri"/>
              </a:rPr>
              <a:t>useful,</a:t>
            </a:r>
            <a:r>
              <a:rPr lang="en-US" spc="-55">
                <a:solidFill>
                  <a:srgbClr val="3B3838"/>
                </a:solidFill>
                <a:cs typeface="Calibri"/>
              </a:rPr>
              <a:t> </a:t>
            </a:r>
            <a:r>
              <a:rPr lang="en-US">
                <a:solidFill>
                  <a:srgbClr val="3B3838"/>
                </a:solidFill>
                <a:cs typeface="Calibri"/>
              </a:rPr>
              <a:t>it</a:t>
            </a:r>
            <a:r>
              <a:rPr lang="en-US" spc="-45">
                <a:solidFill>
                  <a:srgbClr val="3B3838"/>
                </a:solidFill>
                <a:cs typeface="Calibri"/>
              </a:rPr>
              <a:t> </a:t>
            </a:r>
            <a:r>
              <a:rPr lang="en-US">
                <a:solidFill>
                  <a:srgbClr val="3B3838"/>
                </a:solidFill>
                <a:cs typeface="Calibri"/>
              </a:rPr>
              <a:t>has</a:t>
            </a:r>
            <a:r>
              <a:rPr lang="en-US" spc="-55">
                <a:solidFill>
                  <a:srgbClr val="3B3838"/>
                </a:solidFill>
                <a:cs typeface="Calibri"/>
              </a:rPr>
              <a:t> </a:t>
            </a:r>
            <a:r>
              <a:rPr lang="en-US">
                <a:solidFill>
                  <a:srgbClr val="3B3838"/>
                </a:solidFill>
                <a:cs typeface="Calibri"/>
              </a:rPr>
              <a:t>to</a:t>
            </a:r>
            <a:r>
              <a:rPr lang="en-US" spc="-45">
                <a:solidFill>
                  <a:srgbClr val="3B3838"/>
                </a:solidFill>
                <a:cs typeface="Calibri"/>
              </a:rPr>
              <a:t> </a:t>
            </a:r>
            <a:r>
              <a:rPr lang="en-US">
                <a:solidFill>
                  <a:srgbClr val="3B3838"/>
                </a:solidFill>
                <a:cs typeface="Calibri"/>
              </a:rPr>
              <a:t>be</a:t>
            </a:r>
            <a:r>
              <a:rPr lang="en-US" spc="-40">
                <a:solidFill>
                  <a:srgbClr val="3B3838"/>
                </a:solidFill>
                <a:cs typeface="Calibri"/>
              </a:rPr>
              <a:t> </a:t>
            </a:r>
            <a:r>
              <a:rPr lang="en-US" spc="-10">
                <a:solidFill>
                  <a:srgbClr val="3B3838"/>
                </a:solidFill>
                <a:cs typeface="Calibri"/>
              </a:rPr>
              <a:t>standardized</a:t>
            </a:r>
            <a:r>
              <a:rPr lang="en-US" spc="-65">
                <a:solidFill>
                  <a:srgbClr val="3B3838"/>
                </a:solidFill>
                <a:cs typeface="Calibri"/>
              </a:rPr>
              <a:t> </a:t>
            </a:r>
            <a:r>
              <a:rPr lang="en-US">
                <a:solidFill>
                  <a:srgbClr val="3B3838"/>
                </a:solidFill>
                <a:cs typeface="Calibri"/>
              </a:rPr>
              <a:t>across</a:t>
            </a:r>
            <a:r>
              <a:rPr lang="en-US" spc="-55">
                <a:solidFill>
                  <a:srgbClr val="3B3838"/>
                </a:solidFill>
                <a:cs typeface="Calibri"/>
              </a:rPr>
              <a:t> </a:t>
            </a:r>
            <a:r>
              <a:rPr lang="en-US" spc="-10">
                <a:solidFill>
                  <a:srgbClr val="3B3838"/>
                </a:solidFill>
                <a:cs typeface="Calibri"/>
              </a:rPr>
              <a:t>systems.</a:t>
            </a:r>
            <a:r>
              <a:rPr lang="en-US" spc="-75">
                <a:solidFill>
                  <a:srgbClr val="3B3838"/>
                </a:solidFill>
                <a:cs typeface="Calibri"/>
              </a:rPr>
              <a:t> </a:t>
            </a:r>
            <a:r>
              <a:rPr lang="en-US" spc="-10">
                <a:solidFill>
                  <a:srgbClr val="3B3838"/>
                </a:solidFill>
                <a:cs typeface="Calibri"/>
              </a:rPr>
              <a:t>Frequent</a:t>
            </a:r>
            <a:r>
              <a:rPr lang="en-US" spc="-50">
                <a:solidFill>
                  <a:srgbClr val="3B3838"/>
                </a:solidFill>
                <a:cs typeface="Calibri"/>
              </a:rPr>
              <a:t> </a:t>
            </a:r>
            <a:r>
              <a:rPr lang="en-US">
                <a:solidFill>
                  <a:srgbClr val="3B3838"/>
                </a:solidFill>
                <a:cs typeface="Calibri"/>
              </a:rPr>
              <a:t>data</a:t>
            </a:r>
            <a:r>
              <a:rPr lang="en-US" spc="-60">
                <a:solidFill>
                  <a:srgbClr val="3B3838"/>
                </a:solidFill>
                <a:cs typeface="Calibri"/>
              </a:rPr>
              <a:t> </a:t>
            </a:r>
            <a:r>
              <a:rPr lang="en-US" spc="-10">
                <a:solidFill>
                  <a:srgbClr val="3B3838"/>
                </a:solidFill>
                <a:cs typeface="Calibri"/>
              </a:rPr>
              <a:t>curation</a:t>
            </a:r>
            <a:r>
              <a:rPr lang="en-US" spc="-70">
                <a:solidFill>
                  <a:srgbClr val="3B3838"/>
                </a:solidFill>
                <a:cs typeface="Calibri"/>
              </a:rPr>
              <a:t> </a:t>
            </a:r>
            <a:r>
              <a:rPr lang="en-US">
                <a:solidFill>
                  <a:srgbClr val="3B3838"/>
                </a:solidFill>
                <a:cs typeface="Calibri"/>
              </a:rPr>
              <a:t>and</a:t>
            </a:r>
            <a:r>
              <a:rPr lang="en-US" spc="-55">
                <a:solidFill>
                  <a:srgbClr val="3B3838"/>
                </a:solidFill>
                <a:cs typeface="Calibri"/>
              </a:rPr>
              <a:t> </a:t>
            </a:r>
            <a:r>
              <a:rPr lang="en-US" spc="-50">
                <a:solidFill>
                  <a:srgbClr val="3B3838"/>
                </a:solidFill>
                <a:cs typeface="Calibri"/>
              </a:rPr>
              <a:t>a </a:t>
            </a:r>
            <a:r>
              <a:rPr lang="en-US" spc="-20">
                <a:solidFill>
                  <a:srgbClr val="3B3838"/>
                </a:solidFill>
                <a:cs typeface="Calibri"/>
              </a:rPr>
              <a:t>single</a:t>
            </a:r>
            <a:r>
              <a:rPr lang="en-US" spc="-85">
                <a:solidFill>
                  <a:srgbClr val="3B3838"/>
                </a:solidFill>
                <a:cs typeface="Calibri"/>
              </a:rPr>
              <a:t> </a:t>
            </a:r>
            <a:r>
              <a:rPr lang="en-US" spc="-10">
                <a:solidFill>
                  <a:srgbClr val="3B3838"/>
                </a:solidFill>
                <a:cs typeface="Calibri"/>
              </a:rPr>
              <a:t>language</a:t>
            </a:r>
            <a:r>
              <a:rPr lang="en-US" spc="-60">
                <a:solidFill>
                  <a:srgbClr val="3B3838"/>
                </a:solidFill>
                <a:cs typeface="Calibri"/>
              </a:rPr>
              <a:t> </a:t>
            </a:r>
            <a:r>
              <a:rPr lang="en-US" spc="-10">
                <a:solidFill>
                  <a:srgbClr val="3B3838"/>
                </a:solidFill>
                <a:cs typeface="Calibri"/>
              </a:rPr>
              <a:t>enabled</a:t>
            </a:r>
            <a:r>
              <a:rPr lang="en-US" spc="-65">
                <a:solidFill>
                  <a:srgbClr val="3B3838"/>
                </a:solidFill>
                <a:cs typeface="Calibri"/>
              </a:rPr>
              <a:t> </a:t>
            </a:r>
            <a:r>
              <a:rPr lang="en-US">
                <a:solidFill>
                  <a:srgbClr val="3B3838"/>
                </a:solidFill>
                <a:cs typeface="Calibri"/>
              </a:rPr>
              <a:t>by</a:t>
            </a:r>
            <a:r>
              <a:rPr lang="en-US" spc="-45">
                <a:solidFill>
                  <a:srgbClr val="3B3838"/>
                </a:solidFill>
                <a:cs typeface="Calibri"/>
              </a:rPr>
              <a:t> </a:t>
            </a:r>
            <a:r>
              <a:rPr lang="en-US">
                <a:solidFill>
                  <a:srgbClr val="3B3838"/>
                </a:solidFill>
                <a:cs typeface="Calibri"/>
              </a:rPr>
              <a:t>the</a:t>
            </a:r>
            <a:r>
              <a:rPr lang="en-US" spc="-45">
                <a:solidFill>
                  <a:srgbClr val="3B3838"/>
                </a:solidFill>
                <a:cs typeface="Calibri"/>
              </a:rPr>
              <a:t> </a:t>
            </a:r>
            <a:r>
              <a:rPr lang="en-US" spc="-10">
                <a:solidFill>
                  <a:srgbClr val="3B3838"/>
                </a:solidFill>
                <a:cs typeface="Calibri"/>
              </a:rPr>
              <a:t>PCORnet®</a:t>
            </a:r>
            <a:r>
              <a:rPr lang="en-US" spc="-60">
                <a:solidFill>
                  <a:srgbClr val="3B3838"/>
                </a:solidFill>
                <a:cs typeface="Calibri"/>
              </a:rPr>
              <a:t> </a:t>
            </a:r>
            <a:r>
              <a:rPr lang="en-US">
                <a:solidFill>
                  <a:srgbClr val="3B3838"/>
                </a:solidFill>
                <a:cs typeface="Calibri"/>
              </a:rPr>
              <a:t>Common</a:t>
            </a:r>
            <a:r>
              <a:rPr lang="en-US" spc="-60">
                <a:solidFill>
                  <a:srgbClr val="3B3838"/>
                </a:solidFill>
                <a:cs typeface="Calibri"/>
              </a:rPr>
              <a:t> </a:t>
            </a:r>
            <a:r>
              <a:rPr lang="en-US">
                <a:solidFill>
                  <a:srgbClr val="3B3838"/>
                </a:solidFill>
                <a:cs typeface="Calibri"/>
              </a:rPr>
              <a:t>Data</a:t>
            </a:r>
            <a:r>
              <a:rPr lang="en-US" spc="-55">
                <a:solidFill>
                  <a:srgbClr val="3B3838"/>
                </a:solidFill>
                <a:cs typeface="Calibri"/>
              </a:rPr>
              <a:t> </a:t>
            </a:r>
            <a:r>
              <a:rPr lang="en-US">
                <a:solidFill>
                  <a:srgbClr val="3B3838"/>
                </a:solidFill>
                <a:cs typeface="Calibri"/>
              </a:rPr>
              <a:t>Model (CDM)</a:t>
            </a:r>
            <a:r>
              <a:rPr lang="en-US" spc="-60">
                <a:solidFill>
                  <a:srgbClr val="3B3838"/>
                </a:solidFill>
                <a:cs typeface="Calibri"/>
              </a:rPr>
              <a:t> </a:t>
            </a:r>
            <a:r>
              <a:rPr lang="en-US" spc="-10">
                <a:solidFill>
                  <a:srgbClr val="3B3838"/>
                </a:solidFill>
                <a:cs typeface="Calibri"/>
              </a:rPr>
              <a:t>deliver</a:t>
            </a:r>
            <a:r>
              <a:rPr lang="en-US" spc="-65">
                <a:solidFill>
                  <a:srgbClr val="3B3838"/>
                </a:solidFill>
                <a:cs typeface="Calibri"/>
              </a:rPr>
              <a:t> </a:t>
            </a:r>
            <a:r>
              <a:rPr lang="en-US">
                <a:solidFill>
                  <a:srgbClr val="3B3838"/>
                </a:solidFill>
                <a:cs typeface="Calibri"/>
              </a:rPr>
              <a:t>fast</a:t>
            </a:r>
            <a:r>
              <a:rPr lang="en-US" spc="-45">
                <a:solidFill>
                  <a:srgbClr val="3B3838"/>
                </a:solidFill>
                <a:cs typeface="Calibri"/>
              </a:rPr>
              <a:t> </a:t>
            </a:r>
            <a:r>
              <a:rPr lang="en-US" spc="-10">
                <a:solidFill>
                  <a:srgbClr val="3B3838"/>
                </a:solidFill>
                <a:cs typeface="Calibri"/>
              </a:rPr>
              <a:t>insights.</a:t>
            </a:r>
            <a:endParaRPr lang="en-US" sz="2000">
              <a:cs typeface="Calibri"/>
            </a:endParaRPr>
          </a:p>
        </p:txBody>
      </p:sp>
      <p:pic>
        <p:nvPicPr>
          <p:cNvPr id="41" name="object 3">
            <a:extLst>
              <a:ext uri="{FF2B5EF4-FFF2-40B4-BE49-F238E27FC236}">
                <a16:creationId xmlns:a16="http://schemas.microsoft.com/office/drawing/2014/main" id="{B3AE8839-3A0A-1D20-6AE6-327D67BCBB77}"/>
              </a:ext>
            </a:extLst>
          </p:cNvPr>
          <p:cNvPicPr/>
          <p:nvPr/>
        </p:nvPicPr>
        <p:blipFill rotWithShape="1">
          <a:blip r:embed="rId2" cstate="screen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748" y="2543018"/>
            <a:ext cx="4152900" cy="2253600"/>
          </a:xfrm>
          <a:prstGeom prst="rect">
            <a:avLst/>
          </a:prstGeom>
        </p:spPr>
      </p:pic>
      <p:pic>
        <p:nvPicPr>
          <p:cNvPr id="42" name="object 3">
            <a:extLst>
              <a:ext uri="{FF2B5EF4-FFF2-40B4-BE49-F238E27FC236}">
                <a16:creationId xmlns:a16="http://schemas.microsoft.com/office/drawing/2014/main" id="{D3617A10-55ED-A9B6-8DE4-84F431BA625F}"/>
              </a:ext>
            </a:extLst>
          </p:cNvPr>
          <p:cNvPicPr/>
          <p:nvPr/>
        </p:nvPicPr>
        <p:blipFill rotWithShape="1">
          <a:blip r:embed="rId3" cstate="screen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4648" y="2543018"/>
            <a:ext cx="4404219" cy="2253600"/>
          </a:xfrm>
          <a:prstGeom prst="rect">
            <a:avLst/>
          </a:prstGeom>
        </p:spPr>
      </p:pic>
      <p:sp>
        <p:nvSpPr>
          <p:cNvPr id="43" name="object 8">
            <a:extLst>
              <a:ext uri="{FF2B5EF4-FFF2-40B4-BE49-F238E27FC236}">
                <a16:creationId xmlns:a16="http://schemas.microsoft.com/office/drawing/2014/main" id="{DC6CDD8F-FBC5-58D7-A913-402B14D78C75}"/>
              </a:ext>
            </a:extLst>
          </p:cNvPr>
          <p:cNvSpPr/>
          <p:nvPr/>
        </p:nvSpPr>
        <p:spPr>
          <a:xfrm>
            <a:off x="494985" y="2674129"/>
            <a:ext cx="0" cy="1845945"/>
          </a:xfrm>
          <a:custGeom>
            <a:avLst/>
            <a:gdLst/>
            <a:ahLst/>
            <a:cxnLst/>
            <a:rect l="l" t="t" r="r" b="b"/>
            <a:pathLst>
              <a:path h="1845945">
                <a:moveTo>
                  <a:pt x="0" y="0"/>
                </a:moveTo>
                <a:lnTo>
                  <a:pt x="0" y="1845830"/>
                </a:lnTo>
              </a:path>
            </a:pathLst>
          </a:custGeom>
          <a:ln w="26830">
            <a:solidFill>
              <a:srgbClr val="FEFF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9">
            <a:extLst>
              <a:ext uri="{FF2B5EF4-FFF2-40B4-BE49-F238E27FC236}">
                <a16:creationId xmlns:a16="http://schemas.microsoft.com/office/drawing/2014/main" id="{35FDFA67-E4B7-763A-8ADE-2FE46D88069D}"/>
              </a:ext>
            </a:extLst>
          </p:cNvPr>
          <p:cNvSpPr txBox="1"/>
          <p:nvPr/>
        </p:nvSpPr>
        <p:spPr>
          <a:xfrm>
            <a:off x="953418" y="2775894"/>
            <a:ext cx="10477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>
                <a:solidFill>
                  <a:schemeClr val="tx2"/>
                </a:solidFill>
                <a:latin typeface="Calibri"/>
                <a:cs typeface="Calibri"/>
              </a:rPr>
              <a:t>Demographics</a:t>
            </a:r>
            <a:endParaRPr sz="140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46" name="object 20">
            <a:extLst>
              <a:ext uri="{FF2B5EF4-FFF2-40B4-BE49-F238E27FC236}">
                <a16:creationId xmlns:a16="http://schemas.microsoft.com/office/drawing/2014/main" id="{02E3C37D-DF2B-7F9B-4653-7E07C9E8DABD}"/>
              </a:ext>
            </a:extLst>
          </p:cNvPr>
          <p:cNvSpPr txBox="1"/>
          <p:nvPr/>
        </p:nvSpPr>
        <p:spPr>
          <a:xfrm>
            <a:off x="2307747" y="2775894"/>
            <a:ext cx="76581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>
                <a:solidFill>
                  <a:schemeClr val="tx2"/>
                </a:solidFill>
                <a:latin typeface="Calibri"/>
                <a:cs typeface="Calibri"/>
              </a:rPr>
              <a:t>Diagnoses</a:t>
            </a:r>
            <a:endParaRPr sz="140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47" name="object 21">
            <a:extLst>
              <a:ext uri="{FF2B5EF4-FFF2-40B4-BE49-F238E27FC236}">
                <a16:creationId xmlns:a16="http://schemas.microsoft.com/office/drawing/2014/main" id="{D914EA80-6926-38AA-E243-D1769FF6D444}"/>
              </a:ext>
            </a:extLst>
          </p:cNvPr>
          <p:cNvSpPr txBox="1"/>
          <p:nvPr/>
        </p:nvSpPr>
        <p:spPr>
          <a:xfrm>
            <a:off x="3445424" y="2775894"/>
            <a:ext cx="8451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>
                <a:solidFill>
                  <a:schemeClr val="tx2"/>
                </a:solidFill>
                <a:latin typeface="Calibri"/>
                <a:cs typeface="Calibri"/>
              </a:rPr>
              <a:t>Procedures</a:t>
            </a:r>
            <a:endParaRPr sz="140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48" name="object 22">
            <a:extLst>
              <a:ext uri="{FF2B5EF4-FFF2-40B4-BE49-F238E27FC236}">
                <a16:creationId xmlns:a16="http://schemas.microsoft.com/office/drawing/2014/main" id="{137E5A9A-BA90-FED3-91D7-04026E349B28}"/>
              </a:ext>
            </a:extLst>
          </p:cNvPr>
          <p:cNvSpPr txBox="1"/>
          <p:nvPr/>
        </p:nvSpPr>
        <p:spPr>
          <a:xfrm>
            <a:off x="1162680" y="3329794"/>
            <a:ext cx="394335" cy="43781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8415">
              <a:lnSpc>
                <a:spcPct val="101400"/>
              </a:lnSpc>
              <a:spcBef>
                <a:spcPts val="75"/>
              </a:spcBef>
            </a:pPr>
            <a:r>
              <a:rPr sz="1400" b="1" spc="-10">
                <a:solidFill>
                  <a:schemeClr val="tx2"/>
                </a:solidFill>
                <a:latin typeface="Calibri"/>
                <a:cs typeface="Calibri"/>
              </a:rPr>
              <a:t>Vital </a:t>
            </a:r>
            <a:r>
              <a:rPr sz="1400" b="1" spc="-30">
                <a:solidFill>
                  <a:schemeClr val="tx2"/>
                </a:solidFill>
                <a:latin typeface="Calibri"/>
                <a:cs typeface="Calibri"/>
              </a:rPr>
              <a:t>Signs</a:t>
            </a:r>
            <a:endParaRPr sz="140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49" name="object 23">
            <a:extLst>
              <a:ext uri="{FF2B5EF4-FFF2-40B4-BE49-F238E27FC236}">
                <a16:creationId xmlns:a16="http://schemas.microsoft.com/office/drawing/2014/main" id="{05AE7DE9-E30E-58A4-0CC6-50B8EA7C8B5F}"/>
              </a:ext>
            </a:extLst>
          </p:cNvPr>
          <p:cNvSpPr txBox="1"/>
          <p:nvPr/>
        </p:nvSpPr>
        <p:spPr>
          <a:xfrm>
            <a:off x="3487354" y="3329794"/>
            <a:ext cx="962660" cy="43781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218440">
              <a:lnSpc>
                <a:spcPct val="101400"/>
              </a:lnSpc>
              <a:spcBef>
                <a:spcPts val="75"/>
              </a:spcBef>
            </a:pPr>
            <a:r>
              <a:rPr sz="1400" b="1" spc="-10">
                <a:solidFill>
                  <a:schemeClr val="tx2"/>
                </a:solidFill>
                <a:latin typeface="Calibri"/>
                <a:cs typeface="Calibri"/>
              </a:rPr>
              <a:t>Clinical </a:t>
            </a:r>
            <a:r>
              <a:rPr sz="1400" b="1" spc="-40">
                <a:solidFill>
                  <a:schemeClr val="tx2"/>
                </a:solidFill>
                <a:latin typeface="Calibri"/>
                <a:cs typeface="Calibri"/>
              </a:rPr>
              <a:t>Observations</a:t>
            </a:r>
            <a:endParaRPr sz="140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50" name="object 24">
            <a:extLst>
              <a:ext uri="{FF2B5EF4-FFF2-40B4-BE49-F238E27FC236}">
                <a16:creationId xmlns:a16="http://schemas.microsoft.com/office/drawing/2014/main" id="{D8DD9371-C160-DD7F-B86A-0CB355356A56}"/>
              </a:ext>
            </a:extLst>
          </p:cNvPr>
          <p:cNvSpPr txBox="1"/>
          <p:nvPr/>
        </p:nvSpPr>
        <p:spPr>
          <a:xfrm>
            <a:off x="2467281" y="3434566"/>
            <a:ext cx="3460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>
                <a:solidFill>
                  <a:schemeClr val="tx2"/>
                </a:solidFill>
                <a:latin typeface="Calibri"/>
                <a:cs typeface="Calibri"/>
              </a:rPr>
              <a:t>Labs</a:t>
            </a:r>
            <a:endParaRPr sz="140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51" name="object 25">
            <a:extLst>
              <a:ext uri="{FF2B5EF4-FFF2-40B4-BE49-F238E27FC236}">
                <a16:creationId xmlns:a16="http://schemas.microsoft.com/office/drawing/2014/main" id="{9377FF8B-A01B-2642-87E3-5341B511F313}"/>
              </a:ext>
            </a:extLst>
          </p:cNvPr>
          <p:cNvSpPr txBox="1"/>
          <p:nvPr/>
        </p:nvSpPr>
        <p:spPr>
          <a:xfrm>
            <a:off x="1502340" y="4188739"/>
            <a:ext cx="211912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b="1" spc="-10">
                <a:solidFill>
                  <a:schemeClr val="tx2"/>
                </a:solidFill>
                <a:latin typeface="Calibri"/>
                <a:cs typeface="Calibri"/>
              </a:rPr>
              <a:t>Medication</a:t>
            </a:r>
            <a:r>
              <a:rPr sz="1400" b="1" spc="-7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400" b="1" spc="-10">
                <a:solidFill>
                  <a:schemeClr val="tx2"/>
                </a:solidFill>
                <a:latin typeface="Calibri"/>
                <a:cs typeface="Calibri"/>
              </a:rPr>
              <a:t>Orders</a:t>
            </a:r>
            <a:r>
              <a:rPr sz="1400" b="1" spc="-6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br>
              <a:rPr lang="en-US" sz="1400" b="1" spc="-60">
                <a:solidFill>
                  <a:schemeClr val="tx2"/>
                </a:solidFill>
                <a:latin typeface="Calibri"/>
                <a:cs typeface="Calibri"/>
              </a:rPr>
            </a:br>
            <a:r>
              <a:rPr sz="1400" b="1">
                <a:solidFill>
                  <a:schemeClr val="tx2"/>
                </a:solidFill>
                <a:latin typeface="Calibri"/>
                <a:cs typeface="Calibri"/>
              </a:rPr>
              <a:t>&amp;</a:t>
            </a:r>
            <a:r>
              <a:rPr sz="1400" b="1" spc="-5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400" b="1" spc="-10">
                <a:solidFill>
                  <a:schemeClr val="tx2"/>
                </a:solidFill>
                <a:latin typeface="Calibri"/>
                <a:cs typeface="Calibri"/>
              </a:rPr>
              <a:t>Administrations</a:t>
            </a:r>
            <a:endParaRPr sz="140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52" name="object 29">
            <a:extLst>
              <a:ext uri="{FF2B5EF4-FFF2-40B4-BE49-F238E27FC236}">
                <a16:creationId xmlns:a16="http://schemas.microsoft.com/office/drawing/2014/main" id="{46A641F3-5F23-36C6-27FE-0AD400BCFE31}"/>
              </a:ext>
            </a:extLst>
          </p:cNvPr>
          <p:cNvSpPr txBox="1"/>
          <p:nvPr/>
        </p:nvSpPr>
        <p:spPr>
          <a:xfrm>
            <a:off x="5117654" y="2775894"/>
            <a:ext cx="401129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1510030" algn="l"/>
                <a:tab pos="3167380" algn="l"/>
              </a:tabLst>
            </a:pPr>
            <a:r>
              <a:rPr sz="1400" b="1" spc="-10">
                <a:solidFill>
                  <a:schemeClr val="tx2"/>
                </a:solidFill>
                <a:latin typeface="Calibri"/>
                <a:cs typeface="Calibri"/>
              </a:rPr>
              <a:t>Immunizations</a:t>
            </a:r>
            <a:r>
              <a:rPr lang="en-US" sz="1400" b="1" spc="-10">
                <a:solidFill>
                  <a:schemeClr val="tx2"/>
                </a:solidFill>
                <a:latin typeface="Calibri"/>
                <a:cs typeface="Calibri"/>
              </a:rPr>
              <a:t>       </a:t>
            </a:r>
            <a:r>
              <a:rPr sz="1400" b="1" spc="-20">
                <a:solidFill>
                  <a:schemeClr val="tx2"/>
                </a:solidFill>
                <a:latin typeface="Calibri"/>
                <a:cs typeface="Calibri"/>
              </a:rPr>
              <a:t>Tumor</a:t>
            </a:r>
            <a:r>
              <a:rPr sz="1400" b="1" spc="-3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400" b="1" spc="-10">
                <a:solidFill>
                  <a:schemeClr val="tx2"/>
                </a:solidFill>
                <a:latin typeface="Calibri"/>
                <a:cs typeface="Calibri"/>
              </a:rPr>
              <a:t>Registry</a:t>
            </a:r>
            <a:r>
              <a:rPr lang="en-US" sz="1400" b="1" spc="-10">
                <a:solidFill>
                  <a:schemeClr val="tx2"/>
                </a:solidFill>
                <a:latin typeface="Calibri"/>
                <a:cs typeface="Calibri"/>
              </a:rPr>
              <a:t>       </a:t>
            </a:r>
            <a:r>
              <a:rPr sz="1400" b="1" spc="-10">
                <a:solidFill>
                  <a:schemeClr val="tx2"/>
                </a:solidFill>
                <a:latin typeface="Calibri"/>
                <a:cs typeface="Calibri"/>
              </a:rPr>
              <a:t>Biosamples</a:t>
            </a:r>
            <a:endParaRPr sz="140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53" name="object 30">
            <a:extLst>
              <a:ext uri="{FF2B5EF4-FFF2-40B4-BE49-F238E27FC236}">
                <a16:creationId xmlns:a16="http://schemas.microsoft.com/office/drawing/2014/main" id="{F8F4E410-32AD-2AA4-F6DB-AEB4B8FA93A6}"/>
              </a:ext>
            </a:extLst>
          </p:cNvPr>
          <p:cNvSpPr txBox="1"/>
          <p:nvPr/>
        </p:nvSpPr>
        <p:spPr>
          <a:xfrm>
            <a:off x="5167826" y="3232470"/>
            <a:ext cx="1027430" cy="6324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1270" algn="ctr">
              <a:lnSpc>
                <a:spcPct val="92200"/>
              </a:lnSpc>
              <a:spcBef>
                <a:spcPts val="229"/>
              </a:spcBef>
            </a:pPr>
            <a:r>
              <a:rPr sz="1400" b="1" spc="-10">
                <a:solidFill>
                  <a:schemeClr val="tx2"/>
                </a:solidFill>
                <a:latin typeface="Calibri"/>
                <a:cs typeface="Calibri"/>
              </a:rPr>
              <a:t>Social </a:t>
            </a:r>
            <a:r>
              <a:rPr sz="1400" b="1" spc="-20">
                <a:solidFill>
                  <a:schemeClr val="tx2"/>
                </a:solidFill>
                <a:latin typeface="Calibri"/>
                <a:cs typeface="Calibri"/>
              </a:rPr>
              <a:t>Determinants </a:t>
            </a:r>
            <a:r>
              <a:rPr sz="1400" b="1">
                <a:solidFill>
                  <a:schemeClr val="tx2"/>
                </a:solidFill>
                <a:latin typeface="Calibri"/>
                <a:cs typeface="Calibri"/>
              </a:rPr>
              <a:t>of</a:t>
            </a:r>
            <a:r>
              <a:rPr sz="1400" b="1" spc="-4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400" b="1" spc="-10">
                <a:solidFill>
                  <a:schemeClr val="tx2"/>
                </a:solidFill>
                <a:latin typeface="Calibri"/>
                <a:cs typeface="Calibri"/>
              </a:rPr>
              <a:t>Health</a:t>
            </a:r>
            <a:endParaRPr sz="140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54" name="object 31">
            <a:extLst>
              <a:ext uri="{FF2B5EF4-FFF2-40B4-BE49-F238E27FC236}">
                <a16:creationId xmlns:a16="http://schemas.microsoft.com/office/drawing/2014/main" id="{2054C60F-A234-E51C-232A-1E9D2C0F9961}"/>
              </a:ext>
            </a:extLst>
          </p:cNvPr>
          <p:cNvSpPr txBox="1"/>
          <p:nvPr/>
        </p:nvSpPr>
        <p:spPr>
          <a:xfrm>
            <a:off x="6578072" y="3333118"/>
            <a:ext cx="1365250" cy="43116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515620" marR="5080" indent="-503555">
              <a:lnSpc>
                <a:spcPts val="1510"/>
              </a:lnSpc>
              <a:spcBef>
                <a:spcPts val="290"/>
              </a:spcBef>
            </a:pPr>
            <a:r>
              <a:rPr sz="1400" b="1" spc="-30">
                <a:solidFill>
                  <a:schemeClr val="tx2"/>
                </a:solidFill>
                <a:latin typeface="Calibri"/>
                <a:cs typeface="Calibri"/>
              </a:rPr>
              <a:t>Patient-</a:t>
            </a:r>
            <a:r>
              <a:rPr sz="1400" b="1" spc="-20">
                <a:solidFill>
                  <a:schemeClr val="tx2"/>
                </a:solidFill>
                <a:latin typeface="Calibri"/>
                <a:cs typeface="Calibri"/>
              </a:rPr>
              <a:t>Generated Data</a:t>
            </a:r>
            <a:endParaRPr sz="140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55" name="object 32">
            <a:extLst>
              <a:ext uri="{FF2B5EF4-FFF2-40B4-BE49-F238E27FC236}">
                <a16:creationId xmlns:a16="http://schemas.microsoft.com/office/drawing/2014/main" id="{2D4C7AA7-4D9F-0483-6145-F3BED216A7AE}"/>
              </a:ext>
            </a:extLst>
          </p:cNvPr>
          <p:cNvSpPr txBox="1"/>
          <p:nvPr/>
        </p:nvSpPr>
        <p:spPr>
          <a:xfrm>
            <a:off x="8375160" y="3333118"/>
            <a:ext cx="673735" cy="43116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74295" marR="5080" indent="-62230">
              <a:lnSpc>
                <a:spcPts val="1510"/>
              </a:lnSpc>
              <a:spcBef>
                <a:spcPts val="290"/>
              </a:spcBef>
            </a:pPr>
            <a:r>
              <a:rPr sz="1400" b="1" spc="-20">
                <a:solidFill>
                  <a:schemeClr val="tx2"/>
                </a:solidFill>
                <a:latin typeface="Calibri"/>
                <a:cs typeface="Calibri"/>
              </a:rPr>
              <a:t>Genomic </a:t>
            </a:r>
            <a:r>
              <a:rPr sz="1400" b="1" spc="-10">
                <a:solidFill>
                  <a:schemeClr val="tx2"/>
                </a:solidFill>
                <a:latin typeface="Calibri"/>
                <a:cs typeface="Calibri"/>
              </a:rPr>
              <a:t>Results</a:t>
            </a:r>
            <a:endParaRPr sz="140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56" name="object 33">
            <a:extLst>
              <a:ext uri="{FF2B5EF4-FFF2-40B4-BE49-F238E27FC236}">
                <a16:creationId xmlns:a16="http://schemas.microsoft.com/office/drawing/2014/main" id="{14C28CB4-6108-FF31-ECB1-9A6C1DAEC7E4}"/>
              </a:ext>
            </a:extLst>
          </p:cNvPr>
          <p:cNvSpPr txBox="1"/>
          <p:nvPr/>
        </p:nvSpPr>
        <p:spPr>
          <a:xfrm>
            <a:off x="5255997" y="4188739"/>
            <a:ext cx="1321435" cy="43781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8925" marR="5080" indent="-276860">
              <a:lnSpc>
                <a:spcPct val="101400"/>
              </a:lnSpc>
              <a:spcBef>
                <a:spcPts val="75"/>
              </a:spcBef>
            </a:pPr>
            <a:r>
              <a:rPr sz="1400" b="1" spc="-10">
                <a:solidFill>
                  <a:schemeClr val="tx2"/>
                </a:solidFill>
                <a:latin typeface="Calibri"/>
                <a:cs typeface="Calibri"/>
              </a:rPr>
              <a:t>Patient-</a:t>
            </a:r>
            <a:r>
              <a:rPr sz="1400" b="1" spc="-20">
                <a:solidFill>
                  <a:schemeClr val="tx2"/>
                </a:solidFill>
                <a:latin typeface="Calibri"/>
                <a:cs typeface="Calibri"/>
              </a:rPr>
              <a:t>Reported </a:t>
            </a:r>
            <a:r>
              <a:rPr sz="1400" b="1" spc="-10">
                <a:solidFill>
                  <a:schemeClr val="tx2"/>
                </a:solidFill>
                <a:latin typeface="Calibri"/>
                <a:cs typeface="Calibri"/>
              </a:rPr>
              <a:t>Outcomes</a:t>
            </a:r>
            <a:endParaRPr sz="140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57" name="object 34">
            <a:extLst>
              <a:ext uri="{FF2B5EF4-FFF2-40B4-BE49-F238E27FC236}">
                <a16:creationId xmlns:a16="http://schemas.microsoft.com/office/drawing/2014/main" id="{90C07CA8-EC12-A460-A3BE-692C8A485D7F}"/>
              </a:ext>
            </a:extLst>
          </p:cNvPr>
          <p:cNvSpPr txBox="1"/>
          <p:nvPr/>
        </p:nvSpPr>
        <p:spPr>
          <a:xfrm>
            <a:off x="6930423" y="4188739"/>
            <a:ext cx="2123440" cy="43781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413384">
              <a:lnSpc>
                <a:spcPct val="101400"/>
              </a:lnSpc>
              <a:spcBef>
                <a:spcPts val="75"/>
              </a:spcBef>
            </a:pPr>
            <a:r>
              <a:rPr sz="1400" b="1" spc="-10">
                <a:solidFill>
                  <a:schemeClr val="tx2"/>
                </a:solidFill>
                <a:latin typeface="Calibri"/>
                <a:cs typeface="Calibri"/>
              </a:rPr>
              <a:t>Natural</a:t>
            </a:r>
            <a:r>
              <a:rPr sz="1400" b="1" spc="-25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400" b="1" spc="-10">
                <a:solidFill>
                  <a:schemeClr val="tx2"/>
                </a:solidFill>
                <a:latin typeface="Calibri"/>
                <a:cs typeface="Calibri"/>
              </a:rPr>
              <a:t>Language </a:t>
            </a:r>
            <a:r>
              <a:rPr sz="1400" b="1">
                <a:solidFill>
                  <a:schemeClr val="tx2"/>
                </a:solidFill>
                <a:latin typeface="Calibri"/>
                <a:cs typeface="Calibri"/>
              </a:rPr>
              <a:t>Processing</a:t>
            </a:r>
            <a:r>
              <a:rPr sz="1400" b="1" spc="-65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400" b="1">
                <a:solidFill>
                  <a:schemeClr val="tx2"/>
                </a:solidFill>
                <a:latin typeface="Calibri"/>
                <a:cs typeface="Calibri"/>
              </a:rPr>
              <a:t>Derived</a:t>
            </a:r>
            <a:r>
              <a:rPr sz="1400" b="1" spc="-55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400" b="1" spc="-10">
                <a:solidFill>
                  <a:schemeClr val="tx2"/>
                </a:solidFill>
                <a:latin typeface="Calibri"/>
                <a:cs typeface="Calibri"/>
              </a:rPr>
              <a:t>Concepts</a:t>
            </a:r>
            <a:endParaRPr sz="140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58" name="object 35">
            <a:extLst>
              <a:ext uri="{FF2B5EF4-FFF2-40B4-BE49-F238E27FC236}">
                <a16:creationId xmlns:a16="http://schemas.microsoft.com/office/drawing/2014/main" id="{44AC4A53-9523-1240-BCDB-7080E75861D7}"/>
              </a:ext>
            </a:extLst>
          </p:cNvPr>
          <p:cNvSpPr txBox="1"/>
          <p:nvPr/>
        </p:nvSpPr>
        <p:spPr>
          <a:xfrm>
            <a:off x="1052988" y="5019044"/>
            <a:ext cx="2924102" cy="9977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-4445" algn="ctr">
              <a:lnSpc>
                <a:spcPts val="1900"/>
              </a:lnSpc>
              <a:spcBef>
                <a:spcPts val="180"/>
              </a:spcBef>
            </a:pPr>
            <a:r>
              <a:rPr lang="en-US" sz="1600" b="1">
                <a:solidFill>
                  <a:srgbClr val="1F214C"/>
                </a:solidFill>
                <a:latin typeface="Calibri"/>
                <a:cs typeface="Calibri"/>
              </a:rPr>
              <a:t>Data from PCORnet® Clinical Research Networks available in the PCORnet® CDM and ready for use in research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9" name="object 36">
            <a:extLst>
              <a:ext uri="{FF2B5EF4-FFF2-40B4-BE49-F238E27FC236}">
                <a16:creationId xmlns:a16="http://schemas.microsoft.com/office/drawing/2014/main" id="{A10FDFF8-0732-7215-BD17-63E6CDF93BAB}"/>
              </a:ext>
            </a:extLst>
          </p:cNvPr>
          <p:cNvSpPr txBox="1"/>
          <p:nvPr/>
        </p:nvSpPr>
        <p:spPr>
          <a:xfrm>
            <a:off x="5192574" y="5006853"/>
            <a:ext cx="3936376" cy="997581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-1905" algn="ctr">
              <a:lnSpc>
                <a:spcPct val="100800"/>
              </a:lnSpc>
              <a:spcBef>
                <a:spcPts val="85"/>
              </a:spcBef>
            </a:pPr>
            <a:r>
              <a:rPr lang="en-US" sz="1600" b="1">
                <a:solidFill>
                  <a:srgbClr val="1F214C"/>
                </a:solidFill>
                <a:latin typeface="Calibri"/>
                <a:cs typeface="Calibri"/>
              </a:rPr>
              <a:t>Data available at some PCORnet® </a:t>
            </a:r>
            <a:br>
              <a:rPr lang="en-US" sz="1600" b="1">
                <a:solidFill>
                  <a:srgbClr val="1F214C"/>
                </a:solidFill>
                <a:latin typeface="Calibri"/>
                <a:cs typeface="Calibri"/>
              </a:rPr>
            </a:br>
            <a:r>
              <a:rPr lang="en-US" sz="1600" b="1">
                <a:solidFill>
                  <a:srgbClr val="1F214C"/>
                </a:solidFill>
                <a:latin typeface="Calibri"/>
                <a:cs typeface="Calibri"/>
              </a:rPr>
              <a:t>Clinical Research Networks, may or may not be in the PCORnet® CDM and require additional work for use in research</a:t>
            </a:r>
            <a:endParaRPr sz="1600">
              <a:latin typeface="Calibri"/>
              <a:cs typeface="Calibri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6A04648-967D-23C6-DD59-B7EC5F9BD7CF}"/>
              </a:ext>
            </a:extLst>
          </p:cNvPr>
          <p:cNvCxnSpPr/>
          <p:nvPr/>
        </p:nvCxnSpPr>
        <p:spPr>
          <a:xfrm>
            <a:off x="609819" y="3163144"/>
            <a:ext cx="874971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50D49FD-18A0-6271-7CA4-5184F1300468}"/>
              </a:ext>
            </a:extLst>
          </p:cNvPr>
          <p:cNvCxnSpPr/>
          <p:nvPr/>
        </p:nvCxnSpPr>
        <p:spPr>
          <a:xfrm>
            <a:off x="609819" y="4019520"/>
            <a:ext cx="874971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5F28297A-5409-7F2E-5DE9-978F6C363CC4}"/>
              </a:ext>
            </a:extLst>
          </p:cNvPr>
          <p:cNvSpPr txBox="1"/>
          <p:nvPr/>
        </p:nvSpPr>
        <p:spPr>
          <a:xfrm>
            <a:off x="1394189" y="2139579"/>
            <a:ext cx="24286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solidFill>
                  <a:schemeClr val="tx2"/>
                </a:solidFill>
                <a:latin typeface="Calibri"/>
                <a:cs typeface="Calibri"/>
              </a:rPr>
              <a:t>Ready</a:t>
            </a:r>
            <a:r>
              <a:rPr lang="en-US" sz="1800" b="1" spc="-85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800" b="1">
                <a:solidFill>
                  <a:schemeClr val="tx2"/>
                </a:solidFill>
                <a:latin typeface="Calibri"/>
                <a:cs typeface="Calibri"/>
              </a:rPr>
              <a:t>for</a:t>
            </a:r>
            <a:r>
              <a:rPr lang="en-US" sz="1800" b="1" spc="-8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800" b="1" spc="-10">
                <a:solidFill>
                  <a:schemeClr val="tx2"/>
                </a:solidFill>
                <a:latin typeface="Calibri"/>
                <a:cs typeface="Calibri"/>
              </a:rPr>
              <a:t>Research</a:t>
            </a: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E6F4C36-3D00-23ED-30C3-92486A714683}"/>
              </a:ext>
            </a:extLst>
          </p:cNvPr>
          <p:cNvSpPr txBox="1"/>
          <p:nvPr/>
        </p:nvSpPr>
        <p:spPr>
          <a:xfrm>
            <a:off x="5722909" y="2114412"/>
            <a:ext cx="2915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spc="-20">
                <a:solidFill>
                  <a:schemeClr val="tx2"/>
                </a:solidFill>
                <a:latin typeface="Calibri"/>
                <a:cs typeface="Calibri"/>
              </a:rPr>
              <a:t>Available,</a:t>
            </a:r>
            <a:r>
              <a:rPr lang="en-US" sz="1800" b="1" spc="-8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800" b="1">
                <a:solidFill>
                  <a:schemeClr val="tx2"/>
                </a:solidFill>
                <a:latin typeface="Calibri"/>
                <a:cs typeface="Calibri"/>
              </a:rPr>
              <a:t>But</a:t>
            </a:r>
            <a:r>
              <a:rPr lang="en-US" sz="1800" b="1" spc="15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800" b="1">
                <a:solidFill>
                  <a:schemeClr val="tx2"/>
                </a:solidFill>
                <a:latin typeface="Calibri"/>
                <a:cs typeface="Calibri"/>
              </a:rPr>
              <a:t>Still</a:t>
            </a:r>
            <a:r>
              <a:rPr lang="en-US" sz="1800" b="1" spc="5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800" b="1" spc="-10">
                <a:solidFill>
                  <a:schemeClr val="tx2"/>
                </a:solidFill>
                <a:latin typeface="Calibri"/>
                <a:cs typeface="Calibri"/>
              </a:rPr>
              <a:t>Evolving</a:t>
            </a:r>
            <a:endParaRPr lang="en-US"/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CC657868-3D22-AFF8-8736-0BFA81DD1166}"/>
              </a:ext>
            </a:extLst>
          </p:cNvPr>
          <p:cNvSpPr txBox="1"/>
          <p:nvPr/>
        </p:nvSpPr>
        <p:spPr>
          <a:xfrm>
            <a:off x="11770360" y="6559457"/>
            <a:ext cx="421640" cy="298543"/>
          </a:xfrm>
          <a:prstGeom prst="rect">
            <a:avLst/>
          </a:prstGeom>
        </p:spPr>
        <p:txBody>
          <a:bodyPr vert="horz" wrap="square" lIns="0" tIns="0" rIns="155448" bIns="128016" rtlCol="0">
            <a:spAutoFit/>
          </a:bodyPr>
          <a:lstStyle/>
          <a:p>
            <a:pPr marL="12700">
              <a:spcBef>
                <a:spcPts val="45"/>
              </a:spcBef>
            </a:pPr>
            <a:fld id="{ED6B9A79-EA30-2A43-8BB4-269B81FE9FBB}" type="slidenum">
              <a:rPr lang="en-US" sz="1100" spc="-25">
                <a:solidFill>
                  <a:schemeClr val="bg1"/>
                </a:solidFill>
                <a:latin typeface="Calibri"/>
                <a:cs typeface="Calibri"/>
              </a:rPr>
              <a:t>7</a:t>
            </a:fld>
            <a:endParaRPr sz="110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1676" y="1749179"/>
            <a:ext cx="8693178" cy="1508618"/>
          </a:xfrm>
        </p:spPr>
        <p:txBody>
          <a:bodyPr vert="horz" wrap="square" lIns="0" tIns="12700" rIns="0" bIns="0" rtlCol="0" anchor="ctr" anchorCtr="0">
            <a:spAutoFit/>
          </a:bodyPr>
          <a:lstStyle/>
          <a:p>
            <a:r>
              <a:rPr lang="en-US"/>
              <a:t>Community Engagement via PCORnet®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1676" y="767630"/>
            <a:ext cx="6386948" cy="1111970"/>
          </a:xfrm>
        </p:spPr>
        <p:txBody>
          <a:bodyPr vert="horz" wrap="square" lIns="0" tIns="113664" rIns="0" bIns="0" rtlCol="0" anchor="ctr" anchorCtr="0">
            <a:spAutoFit/>
          </a:bodyPr>
          <a:lstStyle/>
          <a:p>
            <a:r>
              <a:rPr lang="en-US"/>
              <a:t>Engaged Communities Drive Better, Faster Research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1676" y="4879345"/>
            <a:ext cx="4933628" cy="1179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b="1" i="1" spc="-10">
                <a:solidFill>
                  <a:schemeClr val="accent3"/>
                </a:solidFill>
                <a:latin typeface="Calibri"/>
                <a:cs typeface="Calibri"/>
              </a:rPr>
              <a:t>“Good</a:t>
            </a:r>
            <a:r>
              <a:rPr b="1" i="1" spc="-85">
                <a:solidFill>
                  <a:schemeClr val="accent3"/>
                </a:solidFill>
                <a:latin typeface="Calibri"/>
                <a:cs typeface="Calibri"/>
              </a:rPr>
              <a:t> </a:t>
            </a:r>
            <a:r>
              <a:rPr b="1" i="1">
                <a:solidFill>
                  <a:schemeClr val="accent3"/>
                </a:solidFill>
                <a:latin typeface="Calibri"/>
                <a:cs typeface="Calibri"/>
              </a:rPr>
              <a:t>studies</a:t>
            </a:r>
            <a:r>
              <a:rPr b="1" i="1" spc="-50">
                <a:solidFill>
                  <a:schemeClr val="accent3"/>
                </a:solidFill>
                <a:latin typeface="Calibri"/>
                <a:cs typeface="Calibri"/>
              </a:rPr>
              <a:t> </a:t>
            </a:r>
            <a:r>
              <a:rPr b="1" i="1" spc="-10">
                <a:solidFill>
                  <a:schemeClr val="accent3"/>
                </a:solidFill>
                <a:latin typeface="Calibri"/>
                <a:cs typeface="Calibri"/>
              </a:rPr>
              <a:t>consider</a:t>
            </a:r>
            <a:r>
              <a:rPr b="1" i="1" spc="-40">
                <a:solidFill>
                  <a:schemeClr val="accent3"/>
                </a:solidFill>
                <a:latin typeface="Calibri"/>
                <a:cs typeface="Calibri"/>
              </a:rPr>
              <a:t> </a:t>
            </a:r>
            <a:r>
              <a:rPr b="1" i="1">
                <a:solidFill>
                  <a:schemeClr val="accent3"/>
                </a:solidFill>
                <a:latin typeface="Calibri"/>
                <a:cs typeface="Calibri"/>
              </a:rPr>
              <a:t>all</a:t>
            </a:r>
            <a:r>
              <a:rPr b="1" i="1" spc="-60">
                <a:solidFill>
                  <a:schemeClr val="accent3"/>
                </a:solidFill>
                <a:latin typeface="Calibri"/>
                <a:cs typeface="Calibri"/>
              </a:rPr>
              <a:t> </a:t>
            </a:r>
            <a:r>
              <a:rPr b="1" i="1" spc="-10">
                <a:solidFill>
                  <a:schemeClr val="accent3"/>
                </a:solidFill>
                <a:latin typeface="Calibri"/>
                <a:cs typeface="Calibri"/>
              </a:rPr>
              <a:t>relevant</a:t>
            </a:r>
            <a:r>
              <a:rPr b="1" i="1" spc="-45">
                <a:solidFill>
                  <a:schemeClr val="accent3"/>
                </a:solidFill>
                <a:latin typeface="Calibri"/>
                <a:cs typeface="Calibri"/>
              </a:rPr>
              <a:t> </a:t>
            </a:r>
            <a:r>
              <a:rPr b="1" i="1">
                <a:solidFill>
                  <a:schemeClr val="accent3"/>
                </a:solidFill>
                <a:latin typeface="Calibri"/>
                <a:cs typeface="Calibri"/>
              </a:rPr>
              <a:t>evidence</a:t>
            </a:r>
            <a:r>
              <a:rPr lang="en-US" b="1" i="1" spc="-30">
                <a:solidFill>
                  <a:schemeClr val="accent3"/>
                </a:solidFill>
                <a:latin typeface="Calibri"/>
                <a:cs typeface="Calibri"/>
              </a:rPr>
              <a:t> — </a:t>
            </a:r>
            <a:br>
              <a:rPr lang="en-US" b="1" i="1" spc="-30">
                <a:solidFill>
                  <a:schemeClr val="accent3"/>
                </a:solidFill>
                <a:latin typeface="Calibri"/>
                <a:cs typeface="Calibri"/>
              </a:rPr>
            </a:br>
            <a:r>
              <a:rPr b="1" i="1">
                <a:solidFill>
                  <a:schemeClr val="accent3"/>
                </a:solidFill>
                <a:latin typeface="Calibri"/>
                <a:cs typeface="Calibri"/>
              </a:rPr>
              <a:t>and</a:t>
            </a:r>
            <a:r>
              <a:rPr b="1" i="1" spc="-70">
                <a:solidFill>
                  <a:schemeClr val="accent3"/>
                </a:solidFill>
                <a:latin typeface="Calibri"/>
                <a:cs typeface="Calibri"/>
              </a:rPr>
              <a:t> </a:t>
            </a:r>
            <a:r>
              <a:rPr b="1" i="1">
                <a:solidFill>
                  <a:schemeClr val="accent3"/>
                </a:solidFill>
                <a:latin typeface="Calibri"/>
                <a:cs typeface="Calibri"/>
              </a:rPr>
              <a:t>no</a:t>
            </a:r>
            <a:r>
              <a:rPr b="1" i="1" spc="-80">
                <a:solidFill>
                  <a:schemeClr val="accent3"/>
                </a:solidFill>
                <a:latin typeface="Calibri"/>
                <a:cs typeface="Calibri"/>
              </a:rPr>
              <a:t> </a:t>
            </a:r>
            <a:r>
              <a:rPr b="1" i="1">
                <a:solidFill>
                  <a:schemeClr val="accent3"/>
                </a:solidFill>
                <a:latin typeface="Calibri"/>
                <a:cs typeface="Calibri"/>
              </a:rPr>
              <a:t>evidence</a:t>
            </a:r>
            <a:r>
              <a:rPr b="1" i="1" spc="-60">
                <a:solidFill>
                  <a:schemeClr val="accent3"/>
                </a:solidFill>
                <a:latin typeface="Calibri"/>
                <a:cs typeface="Calibri"/>
              </a:rPr>
              <a:t> </a:t>
            </a:r>
            <a:r>
              <a:rPr b="1" i="1">
                <a:solidFill>
                  <a:schemeClr val="accent3"/>
                </a:solidFill>
                <a:latin typeface="Calibri"/>
                <a:cs typeface="Calibri"/>
              </a:rPr>
              <a:t>is</a:t>
            </a:r>
            <a:r>
              <a:rPr b="1" i="1" spc="-70">
                <a:solidFill>
                  <a:schemeClr val="accent3"/>
                </a:solidFill>
                <a:latin typeface="Calibri"/>
                <a:cs typeface="Calibri"/>
              </a:rPr>
              <a:t> </a:t>
            </a:r>
            <a:r>
              <a:rPr b="1" i="1">
                <a:solidFill>
                  <a:schemeClr val="accent3"/>
                </a:solidFill>
                <a:latin typeface="Calibri"/>
                <a:cs typeface="Calibri"/>
              </a:rPr>
              <a:t>more</a:t>
            </a:r>
            <a:r>
              <a:rPr b="1" i="1" spc="-70">
                <a:solidFill>
                  <a:schemeClr val="accent3"/>
                </a:solidFill>
                <a:latin typeface="Calibri"/>
                <a:cs typeface="Calibri"/>
              </a:rPr>
              <a:t> </a:t>
            </a:r>
            <a:r>
              <a:rPr b="1" i="1" spc="-10">
                <a:solidFill>
                  <a:schemeClr val="accent3"/>
                </a:solidFill>
                <a:latin typeface="Calibri"/>
                <a:cs typeface="Calibri"/>
              </a:rPr>
              <a:t>relevant</a:t>
            </a:r>
            <a:r>
              <a:rPr lang="en-US" spc="-10">
                <a:solidFill>
                  <a:schemeClr val="accent3"/>
                </a:solidFill>
                <a:latin typeface="Calibri"/>
                <a:cs typeface="Calibri"/>
              </a:rPr>
              <a:t> </a:t>
            </a:r>
            <a:r>
              <a:rPr b="1" i="1">
                <a:solidFill>
                  <a:schemeClr val="accent3"/>
                </a:solidFill>
                <a:latin typeface="Calibri"/>
                <a:cs typeface="Calibri"/>
              </a:rPr>
              <a:t>than</a:t>
            </a:r>
            <a:r>
              <a:rPr b="1" i="1" spc="-25">
                <a:solidFill>
                  <a:schemeClr val="accent3"/>
                </a:solidFill>
                <a:latin typeface="Calibri"/>
                <a:cs typeface="Calibri"/>
              </a:rPr>
              <a:t> </a:t>
            </a:r>
            <a:r>
              <a:rPr b="1" i="1">
                <a:solidFill>
                  <a:schemeClr val="accent3"/>
                </a:solidFill>
                <a:latin typeface="Calibri"/>
                <a:cs typeface="Calibri"/>
              </a:rPr>
              <a:t>the</a:t>
            </a:r>
            <a:r>
              <a:rPr b="1" i="1" spc="-15">
                <a:solidFill>
                  <a:schemeClr val="accent3"/>
                </a:solidFill>
                <a:latin typeface="Calibri"/>
                <a:cs typeface="Calibri"/>
              </a:rPr>
              <a:t> </a:t>
            </a:r>
            <a:r>
              <a:rPr b="1" i="1" spc="-20">
                <a:solidFill>
                  <a:schemeClr val="accent3"/>
                </a:solidFill>
                <a:latin typeface="Calibri"/>
                <a:cs typeface="Calibri"/>
              </a:rPr>
              <a:t>community</a:t>
            </a:r>
            <a:r>
              <a:rPr b="1" i="1" spc="-35">
                <a:solidFill>
                  <a:schemeClr val="accent3"/>
                </a:solidFill>
                <a:latin typeface="Calibri"/>
                <a:cs typeface="Calibri"/>
              </a:rPr>
              <a:t> </a:t>
            </a:r>
            <a:r>
              <a:rPr b="1" i="1" spc="-10">
                <a:solidFill>
                  <a:schemeClr val="accent3"/>
                </a:solidFill>
                <a:latin typeface="Calibri"/>
                <a:cs typeface="Calibri"/>
              </a:rPr>
              <a:t>experience.”</a:t>
            </a:r>
            <a:endParaRPr lang="en-US" spc="-10">
              <a:solidFill>
                <a:schemeClr val="accent3"/>
              </a:solidFill>
              <a:latin typeface="Calibri"/>
              <a:cs typeface="Calibri"/>
            </a:endParaRPr>
          </a:p>
          <a:p>
            <a:pPr marL="12700" marR="5080">
              <a:spcBef>
                <a:spcPts val="700"/>
              </a:spcBef>
            </a:pPr>
            <a:r>
              <a:rPr lang="en-US" sz="1600" b="1" i="1">
                <a:solidFill>
                  <a:schemeClr val="accent3"/>
                </a:solidFill>
                <a:latin typeface="Calibri"/>
                <a:cs typeface="Calibri"/>
              </a:rPr>
              <a:t>—</a:t>
            </a:r>
            <a:r>
              <a:rPr sz="1600" b="1" i="1" spc="-5">
                <a:solidFill>
                  <a:schemeClr val="accent3"/>
                </a:solidFill>
                <a:latin typeface="Calibri"/>
                <a:cs typeface="Calibri"/>
              </a:rPr>
              <a:t> </a:t>
            </a:r>
            <a:r>
              <a:rPr sz="1600" b="1" i="1">
                <a:solidFill>
                  <a:schemeClr val="accent3"/>
                </a:solidFill>
                <a:latin typeface="Calibri"/>
                <a:cs typeface="Calibri"/>
              </a:rPr>
              <a:t>PCORnet</a:t>
            </a:r>
            <a:r>
              <a:rPr lang="en-US" sz="1600" b="1" i="1">
                <a:solidFill>
                  <a:schemeClr val="accent3"/>
                </a:solidFill>
                <a:latin typeface="Calibri"/>
                <a:cs typeface="Calibri"/>
              </a:rPr>
              <a:t>®</a:t>
            </a:r>
            <a:r>
              <a:rPr sz="1600" b="1" i="1" spc="-5">
                <a:solidFill>
                  <a:schemeClr val="accent3"/>
                </a:solidFill>
                <a:latin typeface="Calibri"/>
                <a:cs typeface="Calibri"/>
              </a:rPr>
              <a:t> </a:t>
            </a:r>
            <a:r>
              <a:rPr sz="1600" b="1" i="1">
                <a:solidFill>
                  <a:schemeClr val="accent3"/>
                </a:solidFill>
                <a:latin typeface="Calibri"/>
                <a:cs typeface="Calibri"/>
              </a:rPr>
              <a:t>Steering </a:t>
            </a:r>
            <a:r>
              <a:rPr sz="1600" b="1" i="1" spc="-20">
                <a:solidFill>
                  <a:schemeClr val="accent3"/>
                </a:solidFill>
                <a:latin typeface="Calibri"/>
                <a:cs typeface="Calibri"/>
              </a:rPr>
              <a:t>Committee</a:t>
            </a:r>
            <a:r>
              <a:rPr sz="1600" b="1" i="1" spc="-35">
                <a:solidFill>
                  <a:schemeClr val="accent3"/>
                </a:solidFill>
                <a:latin typeface="Calibri"/>
                <a:cs typeface="Calibri"/>
              </a:rPr>
              <a:t> </a:t>
            </a:r>
            <a:r>
              <a:rPr sz="1600" b="1" i="1" spc="-10">
                <a:solidFill>
                  <a:schemeClr val="accent3"/>
                </a:solidFill>
                <a:latin typeface="Calibri"/>
                <a:cs typeface="Calibri"/>
              </a:rPr>
              <a:t>Member</a:t>
            </a:r>
            <a:endParaRPr sz="1600">
              <a:solidFill>
                <a:schemeClr val="accent3"/>
              </a:solidFill>
              <a:latin typeface="Calibri"/>
              <a:cs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5C8349-E1A9-2713-0C02-49F88544916F}"/>
              </a:ext>
            </a:extLst>
          </p:cNvPr>
          <p:cNvGrpSpPr/>
          <p:nvPr/>
        </p:nvGrpSpPr>
        <p:grpSpPr>
          <a:xfrm>
            <a:off x="6424807" y="1199241"/>
            <a:ext cx="5076328" cy="5006795"/>
            <a:chOff x="5353050" y="1183056"/>
            <a:chExt cx="5076328" cy="5006795"/>
          </a:xfrm>
        </p:grpSpPr>
        <p:pic>
          <p:nvPicPr>
            <p:cNvPr id="2" name="object 2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53050" y="1183056"/>
              <a:ext cx="5076328" cy="5006795"/>
            </a:xfrm>
            <a:prstGeom prst="rect">
              <a:avLst/>
            </a:prstGeom>
          </p:spPr>
        </p:pic>
        <p:sp>
          <p:nvSpPr>
            <p:cNvPr id="6" name="object 6"/>
            <p:cNvSpPr txBox="1"/>
            <p:nvPr/>
          </p:nvSpPr>
          <p:spPr>
            <a:xfrm>
              <a:off x="8024843" y="1653277"/>
              <a:ext cx="1088390" cy="650243"/>
            </a:xfrm>
            <a:prstGeom prst="rect">
              <a:avLst/>
            </a:prstGeom>
          </p:spPr>
          <p:txBody>
            <a:bodyPr vert="horz" wrap="square" lIns="0" tIns="10795" rIns="0" bIns="0" rtlCol="0">
              <a:spAutoFit/>
            </a:bodyPr>
            <a:lstStyle/>
            <a:p>
              <a:pPr marL="12700" marR="5080" indent="-3175" algn="ctr">
                <a:lnSpc>
                  <a:spcPct val="100699"/>
                </a:lnSpc>
                <a:spcBef>
                  <a:spcPts val="85"/>
                </a:spcBef>
              </a:pPr>
              <a:r>
                <a:rPr sz="1400" b="1">
                  <a:solidFill>
                    <a:srgbClr val="1F214C"/>
                  </a:solidFill>
                  <a:latin typeface="Arial"/>
                  <a:cs typeface="Arial"/>
                </a:rPr>
                <a:t>Support with patient recruitment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8963966" y="3072823"/>
              <a:ext cx="1250950" cy="867801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 marR="5080" indent="-2540" algn="ctr">
                <a:lnSpc>
                  <a:spcPct val="99100"/>
                </a:lnSpc>
                <a:spcBef>
                  <a:spcPts val="114"/>
                </a:spcBef>
              </a:pPr>
              <a:r>
                <a:rPr sz="1400" b="1">
                  <a:solidFill>
                    <a:srgbClr val="1F214C"/>
                  </a:solidFill>
                  <a:latin typeface="Arial"/>
                  <a:cs typeface="Arial"/>
                </a:rPr>
                <a:t>Feedback to lessen study burden on participants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8246414" y="4636274"/>
              <a:ext cx="1343027" cy="857927"/>
            </a:xfrm>
            <a:prstGeom prst="rect">
              <a:avLst/>
            </a:prstGeom>
          </p:spPr>
          <p:txBody>
            <a:bodyPr vert="horz" wrap="square" lIns="0" tIns="26670" rIns="0" bIns="0" rtlCol="0">
              <a:spAutoFit/>
            </a:bodyPr>
            <a:lstStyle/>
            <a:p>
              <a:pPr marL="9525" marR="5080" algn="ctr">
                <a:lnSpc>
                  <a:spcPts val="1610"/>
                </a:lnSpc>
                <a:spcBef>
                  <a:spcPts val="210"/>
                </a:spcBef>
              </a:pPr>
              <a:r>
                <a:rPr sz="1400" b="1">
                  <a:solidFill>
                    <a:srgbClr val="1F214C"/>
                  </a:solidFill>
                  <a:latin typeface="Arial"/>
                  <a:cs typeface="Arial"/>
                </a:rPr>
                <a:t>Best tactics</a:t>
              </a:r>
              <a:r>
                <a:rPr lang="en-US" sz="1400" b="1">
                  <a:solidFill>
                    <a:srgbClr val="1F214C"/>
                  </a:solidFill>
                  <a:latin typeface="Arial"/>
                  <a:cs typeface="Arial"/>
                </a:rPr>
                <a:t> </a:t>
              </a:r>
              <a:r>
                <a:rPr sz="1400" b="1">
                  <a:solidFill>
                    <a:srgbClr val="1F214C"/>
                  </a:solidFill>
                  <a:latin typeface="Arial"/>
                  <a:cs typeface="Arial"/>
                </a:rPr>
                <a:t>to disseminate</a:t>
              </a:r>
              <a:endParaRPr sz="1400">
                <a:latin typeface="Arial"/>
                <a:cs typeface="Arial"/>
              </a:endParaRPr>
            </a:p>
            <a:p>
              <a:pPr marL="9525" algn="ctr">
                <a:lnSpc>
                  <a:spcPts val="1565"/>
                </a:lnSpc>
              </a:pPr>
              <a:r>
                <a:rPr sz="1400" b="1">
                  <a:solidFill>
                    <a:srgbClr val="1F214C"/>
                  </a:solidFill>
                  <a:latin typeface="Arial"/>
                  <a:cs typeface="Arial"/>
                </a:rPr>
                <a:t>research</a:t>
              </a:r>
              <a:endParaRPr sz="1400">
                <a:latin typeface="Arial"/>
                <a:cs typeface="Arial"/>
              </a:endParaRPr>
            </a:p>
            <a:p>
              <a:pPr marL="9525" algn="ctr">
                <a:spcBef>
                  <a:spcPts val="25"/>
                </a:spcBef>
              </a:pPr>
              <a:r>
                <a:rPr sz="1400" b="1">
                  <a:solidFill>
                    <a:srgbClr val="1F214C"/>
                  </a:solidFill>
                  <a:latin typeface="Arial"/>
                  <a:cs typeface="Arial"/>
                </a:rPr>
                <a:t>findings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6742475" y="4863160"/>
              <a:ext cx="1118235" cy="885190"/>
            </a:xfrm>
            <a:prstGeom prst="rect">
              <a:avLst/>
            </a:prstGeom>
          </p:spPr>
          <p:txBody>
            <a:bodyPr vert="horz" wrap="square" lIns="0" tIns="10795" rIns="0" bIns="0" rtlCol="0">
              <a:spAutoFit/>
            </a:bodyPr>
            <a:lstStyle/>
            <a:p>
              <a:pPr marL="9525" marR="5080" algn="ctr">
                <a:lnSpc>
                  <a:spcPct val="100699"/>
                </a:lnSpc>
                <a:spcBef>
                  <a:spcPts val="85"/>
                </a:spcBef>
              </a:pPr>
              <a:r>
                <a:rPr sz="1400" b="1">
                  <a:solidFill>
                    <a:srgbClr val="1F214C"/>
                  </a:solidFill>
                  <a:latin typeface="Arial"/>
                  <a:cs typeface="Arial"/>
                </a:rPr>
                <a:t>Insights to help reach populations</a:t>
              </a:r>
              <a:endParaRPr sz="1400">
                <a:latin typeface="Arial"/>
                <a:cs typeface="Arial"/>
              </a:endParaRPr>
            </a:p>
            <a:p>
              <a:pPr marL="9525" algn="ctr">
                <a:spcBef>
                  <a:spcPts val="25"/>
                </a:spcBef>
              </a:pPr>
              <a:r>
                <a:rPr sz="1400" b="1">
                  <a:solidFill>
                    <a:srgbClr val="1F214C"/>
                  </a:solidFill>
                  <a:latin typeface="Arial"/>
                  <a:cs typeface="Arial"/>
                </a:rPr>
                <a:t>of interest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5816753" y="3506724"/>
              <a:ext cx="980440" cy="659765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9525" marR="5080" algn="ctr">
                <a:lnSpc>
                  <a:spcPct val="98600"/>
                </a:lnSpc>
                <a:spcBef>
                  <a:spcPts val="120"/>
                </a:spcBef>
              </a:pPr>
              <a:r>
                <a:rPr sz="1400" b="1">
                  <a:solidFill>
                    <a:srgbClr val="1F214C"/>
                  </a:solidFill>
                  <a:latin typeface="Arial"/>
                  <a:cs typeface="Arial"/>
                </a:rPr>
                <a:t>Advice</a:t>
              </a:r>
              <a:r>
                <a:rPr lang="en-US" sz="1400" b="1">
                  <a:solidFill>
                    <a:srgbClr val="1F214C"/>
                  </a:solidFill>
                  <a:latin typeface="Arial"/>
                  <a:cs typeface="Arial"/>
                </a:rPr>
                <a:t> </a:t>
              </a:r>
              <a:r>
                <a:rPr sz="1400" b="1">
                  <a:solidFill>
                    <a:srgbClr val="1F214C"/>
                  </a:solidFill>
                  <a:latin typeface="Arial"/>
                  <a:cs typeface="Arial"/>
                </a:rPr>
                <a:t>for meaningful endpoints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6491779" y="2006156"/>
              <a:ext cx="938530" cy="647700"/>
            </a:xfrm>
            <a:prstGeom prst="rect">
              <a:avLst/>
            </a:prstGeom>
          </p:spPr>
          <p:txBody>
            <a:bodyPr vert="horz" wrap="square" lIns="0" tIns="26670" rIns="0" bIns="0" rtlCol="0">
              <a:spAutoFit/>
            </a:bodyPr>
            <a:lstStyle/>
            <a:p>
              <a:pPr marL="9525" marR="130810" algn="ctr">
                <a:lnSpc>
                  <a:spcPts val="1610"/>
                </a:lnSpc>
                <a:spcBef>
                  <a:spcPts val="210"/>
                </a:spcBef>
              </a:pPr>
              <a:r>
                <a:rPr lang="en-US" sz="1400" b="1">
                  <a:solidFill>
                    <a:srgbClr val="1F214C"/>
                  </a:solidFill>
                  <a:latin typeface="Arial"/>
                  <a:cs typeface="Arial"/>
                </a:rPr>
                <a:t> </a:t>
              </a:r>
              <a:r>
                <a:rPr sz="1400" b="1">
                  <a:solidFill>
                    <a:srgbClr val="1F214C"/>
                  </a:solidFill>
                  <a:latin typeface="Arial"/>
                  <a:cs typeface="Arial"/>
                </a:rPr>
                <a:t>Context </a:t>
              </a:r>
              <a:br>
                <a:rPr lang="en-US" sz="1400" b="1">
                  <a:solidFill>
                    <a:srgbClr val="1F214C"/>
                  </a:solidFill>
                  <a:latin typeface="Arial"/>
                  <a:cs typeface="Arial"/>
                </a:rPr>
              </a:br>
              <a:r>
                <a:rPr lang="en-US" sz="1400" b="1">
                  <a:solidFill>
                    <a:srgbClr val="1F214C"/>
                  </a:solidFill>
                  <a:latin typeface="Arial"/>
                  <a:cs typeface="Arial"/>
                </a:rPr>
                <a:t> </a:t>
              </a:r>
              <a:r>
                <a:rPr sz="1400" b="1">
                  <a:solidFill>
                    <a:srgbClr val="1F214C"/>
                  </a:solidFill>
                  <a:latin typeface="Arial"/>
                  <a:cs typeface="Arial"/>
                </a:rPr>
                <a:t>of lived</a:t>
              </a:r>
              <a:endParaRPr sz="1400">
                <a:latin typeface="Arial"/>
                <a:cs typeface="Arial"/>
              </a:endParaRPr>
            </a:p>
            <a:p>
              <a:pPr marL="9525" algn="ctr">
                <a:lnSpc>
                  <a:spcPts val="1565"/>
                </a:lnSpc>
              </a:pPr>
              <a:r>
                <a:rPr sz="1400" b="1">
                  <a:solidFill>
                    <a:srgbClr val="1F214C"/>
                  </a:solidFill>
                  <a:latin typeface="Arial"/>
                  <a:cs typeface="Arial"/>
                </a:rPr>
                <a:t>experience</a:t>
              </a:r>
              <a:endParaRPr sz="1400">
                <a:latin typeface="Arial"/>
                <a:cs typeface="Arial"/>
              </a:endParaRPr>
            </a:p>
          </p:txBody>
        </p:sp>
      </p:grpSp>
      <p:sp>
        <p:nvSpPr>
          <p:cNvPr id="12" name="object 5">
            <a:extLst>
              <a:ext uri="{FF2B5EF4-FFF2-40B4-BE49-F238E27FC236}">
                <a16:creationId xmlns:a16="http://schemas.microsoft.com/office/drawing/2014/main" id="{E74E9321-6F1B-F28C-34CF-B7AF8ACCE72A}"/>
              </a:ext>
            </a:extLst>
          </p:cNvPr>
          <p:cNvSpPr txBox="1"/>
          <p:nvPr/>
        </p:nvSpPr>
        <p:spPr>
          <a:xfrm>
            <a:off x="701676" y="2101713"/>
            <a:ext cx="4387538" cy="2408352"/>
          </a:xfrm>
          <a:prstGeom prst="rect">
            <a:avLst/>
          </a:prstGeom>
          <a:solidFill>
            <a:srgbClr val="4A9FCB">
              <a:alpha val="20000"/>
            </a:srgbClr>
          </a:solidFill>
        </p:spPr>
        <p:txBody>
          <a:bodyPr vert="horz" wrap="square" lIns="91440" tIns="91440" rIns="91440" bIns="9144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300"/>
              </a:spcBef>
            </a:pPr>
            <a:r>
              <a:rPr lang="en-US" sz="2000" b="1" spc="-20">
                <a:solidFill>
                  <a:srgbClr val="1F214C"/>
                </a:solidFill>
                <a:latin typeface="Calibri"/>
                <a:cs typeface="Calibri"/>
              </a:rPr>
              <a:t>What do we mean by “communities”?</a:t>
            </a:r>
          </a:p>
          <a:p>
            <a:pPr marL="174625" marR="5080" indent="-161925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spc="-20">
                <a:solidFill>
                  <a:srgbClr val="1F214C"/>
                </a:solidFill>
                <a:latin typeface="Calibri"/>
                <a:cs typeface="Calibri"/>
              </a:rPr>
              <a:t>Patients and caregivers,</a:t>
            </a:r>
            <a:br>
              <a:rPr lang="en-US" sz="1600" b="1" spc="-20">
                <a:solidFill>
                  <a:srgbClr val="1F214C"/>
                </a:solidFill>
                <a:latin typeface="Calibri"/>
                <a:cs typeface="Calibri"/>
              </a:rPr>
            </a:br>
            <a:r>
              <a:rPr lang="en-US" sz="1600" spc="-20">
                <a:solidFill>
                  <a:srgbClr val="1F214C"/>
                </a:solidFill>
                <a:latin typeface="Calibri"/>
                <a:cs typeface="Calibri"/>
              </a:rPr>
              <a:t>engaging as coequal collaborators with health professionals</a:t>
            </a:r>
          </a:p>
          <a:p>
            <a:pPr marL="174625" marR="5080" indent="-161925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spc="-20">
                <a:solidFill>
                  <a:srgbClr val="1F214C"/>
                </a:solidFill>
                <a:latin typeface="Calibri"/>
                <a:cs typeface="Calibri"/>
              </a:rPr>
              <a:t>Clinicians/Clinic Staff</a:t>
            </a:r>
          </a:p>
          <a:p>
            <a:pPr marL="174625" marR="5080" indent="-161925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spc="-20">
                <a:solidFill>
                  <a:srgbClr val="1F214C"/>
                </a:solidFill>
                <a:latin typeface="Calibri"/>
                <a:cs typeface="Calibri"/>
              </a:rPr>
              <a:t>Insurers</a:t>
            </a:r>
          </a:p>
          <a:p>
            <a:pPr marL="174625" marR="5080" indent="-161925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spc="-20">
                <a:solidFill>
                  <a:srgbClr val="1F214C"/>
                </a:solidFill>
                <a:latin typeface="Calibri"/>
                <a:cs typeface="Calibri"/>
              </a:rPr>
              <a:t>Policymakers</a:t>
            </a:r>
          </a:p>
          <a:p>
            <a:pPr marL="174625" marR="5080" indent="-161925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spc="-20">
                <a:solidFill>
                  <a:srgbClr val="1F214C"/>
                </a:solidFill>
                <a:latin typeface="Calibri"/>
                <a:cs typeface="Calibri"/>
              </a:rPr>
              <a:t>Others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CORnet 2020">
  <a:themeElements>
    <a:clrScheme name="Custom 87">
      <a:dk1>
        <a:srgbClr val="102336"/>
      </a:dk1>
      <a:lt1>
        <a:srgbClr val="FEFFFE"/>
      </a:lt1>
      <a:dk2>
        <a:srgbClr val="1F214C"/>
      </a:dk2>
      <a:lt2>
        <a:srgbClr val="E7E6E6"/>
      </a:lt2>
      <a:accent1>
        <a:srgbClr val="4A9FCB"/>
      </a:accent1>
      <a:accent2>
        <a:srgbClr val="73B642"/>
      </a:accent2>
      <a:accent3>
        <a:srgbClr val="053D89"/>
      </a:accent3>
      <a:accent4>
        <a:srgbClr val="264D72"/>
      </a:accent4>
      <a:accent5>
        <a:srgbClr val="EC670C"/>
      </a:accent5>
      <a:accent6>
        <a:srgbClr val="53377D"/>
      </a:accent6>
      <a:hlink>
        <a:srgbClr val="0000FF"/>
      </a:hlink>
      <a:folHlink>
        <a:srgbClr val="7F007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CORnet_template_wide_07feb2022" id="{94BE88BE-E050-6245-A2C8-E382BA4F53D9}" vid="{59B8CB7C-1F3A-3348-9450-A7919D2441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bd33661-7264-4633-9226-fba6aeef08ea">
      <Terms xmlns="http://schemas.microsoft.com/office/infopath/2007/PartnerControls"/>
    </lcf76f155ced4ddcb4097134ff3c332f>
    <TaxCatchAll xmlns="70e68cd6-7252-44ce-bf81-24cb873d0ea8" xsi:nil="true"/>
    <_ip_UnifiedCompliancePolicyUIAction xmlns="http://schemas.microsoft.com/sharepoint/v3" xsi:nil="true"/>
    <_ip_UnifiedCompliancePolicyProperties xmlns="http://schemas.microsoft.com/sharepoint/v3" xsi:nil="true"/>
    <Comment xmlns="9bd33661-7264-4633-9226-fba6aeef08e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6C90EDBA55B24994D27E40D9B366FA" ma:contentTypeVersion="22" ma:contentTypeDescription="Create a new document." ma:contentTypeScope="" ma:versionID="35170c7a4c952f159dc3c30f3049e813">
  <xsd:schema xmlns:xsd="http://www.w3.org/2001/XMLSchema" xmlns:xs="http://www.w3.org/2001/XMLSchema" xmlns:p="http://schemas.microsoft.com/office/2006/metadata/properties" xmlns:ns1="http://schemas.microsoft.com/sharepoint/v3" xmlns:ns2="70e68cd6-7252-44ce-bf81-24cb873d0ea8" xmlns:ns3="9bd33661-7264-4633-9226-fba6aeef08ea" targetNamespace="http://schemas.microsoft.com/office/2006/metadata/properties" ma:root="true" ma:fieldsID="018d0af1266c9c7588eefa157e7e7783" ns1:_="" ns2:_="" ns3:_="">
    <xsd:import namespace="http://schemas.microsoft.com/sharepoint/v3"/>
    <xsd:import namespace="70e68cd6-7252-44ce-bf81-24cb873d0ea8"/>
    <xsd:import namespace="9bd33661-7264-4633-9226-fba6aeef08e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Comment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68cd6-7252-44ce-bf81-24cb873d0ea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0166685e-b8e2-41a1-9b4c-2fd07ae098fb}" ma:internalName="TaxCatchAll" ma:showField="CatchAllData" ma:web="70e68cd6-7252-44ce-bf81-24cb873d0e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33661-7264-4633-9226-fba6aeef08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3e20e570-3a27-4eff-9ea0-d3488a33fb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mment" ma:index="26" nillable="true" ma:displayName="Comment" ma:internalName="Comment">
      <xsd:simpleType>
        <xsd:restriction base="dms:Text">
          <xsd:maxLength value="255"/>
        </xsd:restriction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24BD42-9881-44AE-920F-0C9C6C5C4A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F46465-C2B9-4F06-A09E-12B2195F2ED5}">
  <ds:schemaRefs>
    <ds:schemaRef ds:uri="http://schemas.microsoft.com/office/2006/metadata/properties"/>
    <ds:schemaRef ds:uri="http://purl.org/dc/dcmitype/"/>
    <ds:schemaRef ds:uri="http://www.w3.org/XML/1998/namespace"/>
    <ds:schemaRef ds:uri="7d6d4722-cff5-41c4-89cf-f0d957ed5681"/>
    <ds:schemaRef ds:uri="0ccc6876-eb94-4d8e-b654-c1cb92342dd8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49F95CE-699F-450E-800D-594D43DBA944}"/>
</file>

<file path=docProps/app.xml><?xml version="1.0" encoding="utf-8"?>
<Properties xmlns="http://schemas.openxmlformats.org/officeDocument/2006/extended-properties" xmlns:vt="http://schemas.openxmlformats.org/officeDocument/2006/docPropsVTypes">
  <Template>PCORnet_template_wide_08jun2023</Template>
  <TotalTime>0</TotalTime>
  <Words>2351</Words>
  <Application>Microsoft Office PowerPoint</Application>
  <PresentationFormat>Widescreen</PresentationFormat>
  <Paragraphs>330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Bold</vt:lpstr>
      <vt:lpstr>System Font Regular</vt:lpstr>
      <vt:lpstr>Times New Roman</vt:lpstr>
      <vt:lpstr>PCORnet 2020</vt:lpstr>
      <vt:lpstr>PCORnet®: An Introduction</vt:lpstr>
      <vt:lpstr>Unite Data and Communities for Faster,  More Targeted Research</vt:lpstr>
      <vt:lpstr>A Vetted National Resource</vt:lpstr>
      <vt:lpstr>Data Insights via PCORnet®</vt:lpstr>
      <vt:lpstr>PCORnet® Clinical Research Network Locations The PCORnet infrastructure offers access to real-world data through  partnerships with Clinical Research Networks (CRNs)</vt:lpstr>
      <vt:lpstr>Scope of PCORnet-Accessible Data</vt:lpstr>
      <vt:lpstr>The PCORnet® Common Data Model</vt:lpstr>
      <vt:lpstr>Community Engagement via PCORnet®</vt:lpstr>
      <vt:lpstr>Engaged Communities Drive Better, Faster Research</vt:lpstr>
      <vt:lpstr>PCORnet Compared with Other Research Networks</vt:lpstr>
      <vt:lpstr>Work with PCORnet®</vt:lpstr>
      <vt:lpstr>The PCORnet® Front Door</vt:lpstr>
      <vt:lpstr>The PCORnet® Front Door </vt:lpstr>
      <vt:lpstr>A Secure Infrastructure Makes  Real-World Data Accessible</vt:lpstr>
      <vt:lpstr>Use Cases</vt:lpstr>
      <vt:lpstr>PREVENTABLE Pragmatic Evaluation of Events and Benefits of Lipid-Lowering in Older Adults</vt:lpstr>
      <vt:lpstr>PREVENTABLE Pragmatic Evaluation of Events and Benefits of Lipid-Lowering in Older Adults</vt:lpstr>
      <vt:lpstr>ADAPTABLE Aspirin Dosing: A Patient-centric Trial Assessing Benefits and Long-term Effectiveness</vt:lpstr>
      <vt:lpstr>ADAPTABLE Aspirin Dosing: A Patient-centric Trial Assessing Benefits and Long-term Effectiveness</vt:lpstr>
      <vt:lpstr>Blood Pressure Control Laboratory A Reusable Platform for Efficient Surveillance and Comparative Effectiveness Research</vt:lpstr>
      <vt:lpstr>Blood Pressure Control Laboratory Comparing Ways for Patients, Doctors, and Clinics to Improve Blood Pressure Control</vt:lpstr>
      <vt:lpstr>PCORnet Resources</vt:lpstr>
      <vt:lpstr>Connect with PCORnet</vt:lpstr>
      <vt:lpstr>Appendix</vt:lpstr>
      <vt:lpstr>How Are Data Linked While Being Kept Secure?</vt:lpstr>
      <vt:lpstr>What Types of Data Have PCORnet® Network Partners Linked Using PPRL?</vt:lpstr>
      <vt:lpstr>PCORnet® Clinical Research Network Locations</vt:lpstr>
      <vt:lpstr>PCORnet® Clinical Research Network Locations</vt:lpstr>
      <vt:lpstr>PCORnet® Clinical Research Network Locations</vt:lpstr>
      <vt:lpstr>The PCORnet®  Front Door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23</cp:revision>
  <dcterms:created xsi:type="dcterms:W3CDTF">2023-06-14T11:44:41Z</dcterms:created>
  <dcterms:modified xsi:type="dcterms:W3CDTF">2025-09-19T16:58:00Z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0x010100066C90EDBA55B24994D27E40D9B366FA</vt:lpwstr>
  </property>
  <property fmtid="{D5CDD505-2E9C-101B-9397-08002B2CF9AE}" pid="3" name="MediaServiceImageTags">
    <vt:lpwstr/>
  </property>
</Properties>
</file>